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4" r:id="rId2"/>
  </p:sldMasterIdLst>
  <p:notesMasterIdLst>
    <p:notesMasterId r:id="rId24"/>
  </p:notesMasterIdLst>
  <p:sldIdLst>
    <p:sldId id="311" r:id="rId3"/>
    <p:sldId id="273" r:id="rId4"/>
    <p:sldId id="275" r:id="rId5"/>
    <p:sldId id="313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9" r:id="rId14"/>
    <p:sldId id="259" r:id="rId15"/>
    <p:sldId id="271" r:id="rId16"/>
    <p:sldId id="266" r:id="rId17"/>
    <p:sldId id="274" r:id="rId18"/>
    <p:sldId id="272" r:id="rId19"/>
    <p:sldId id="315" r:id="rId20"/>
    <p:sldId id="276" r:id="rId21"/>
    <p:sldId id="256" r:id="rId22"/>
    <p:sldId id="3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803A-619C-425B-AD03-E2E56D4B24D3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64B6D-4225-4F92-ADDF-A27A88C6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7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https://login.i-ready.com/</a:t>
            </a:r>
          </a:p>
          <a:p>
            <a:r>
              <a:rPr lang="en-US" dirty="0"/>
              <a:t>Tell families that you are going to</a:t>
            </a:r>
            <a:r>
              <a:rPr lang="en-US" baseline="0" dirty="0"/>
              <a:t> walk them through the process. Then you will web push the link to </a:t>
            </a:r>
            <a:r>
              <a:rPr lang="en-US" baseline="0" dirty="0" err="1"/>
              <a:t>iReady</a:t>
            </a:r>
            <a:r>
              <a:rPr lang="en-US" baseline="0" dirty="0"/>
              <a:t> and they can get started during the session.</a:t>
            </a:r>
          </a:p>
          <a:p>
            <a:r>
              <a:rPr lang="en-US" baseline="0" dirty="0"/>
              <a:t>They will not complete the test during the session, they will start it. We will ask families to sign out after 20-25 minutes for the next grade level to log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4F9B-0660-4B02-9951-8CF039A639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9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these in  word bubble?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E4855-18EE-9644-A08C-3334B6D1E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4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E4855-18EE-9644-A08C-3334B6D1E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194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https://login.i-ready.com/</a:t>
            </a:r>
          </a:p>
          <a:p>
            <a:r>
              <a:rPr lang="en-US" dirty="0"/>
              <a:t>Tell families that you are going to</a:t>
            </a:r>
            <a:r>
              <a:rPr lang="en-US" baseline="0" dirty="0"/>
              <a:t> walk them through the process. Then you will web push the link to </a:t>
            </a:r>
            <a:r>
              <a:rPr lang="en-US" baseline="0" dirty="0" err="1"/>
              <a:t>iReady</a:t>
            </a:r>
            <a:r>
              <a:rPr lang="en-US" baseline="0" dirty="0"/>
              <a:t> and they can get started during the session.</a:t>
            </a:r>
          </a:p>
          <a:p>
            <a:r>
              <a:rPr lang="en-US" baseline="0" dirty="0"/>
              <a:t>They will not complete the test during the session, they will start it. We will ask families to sign out after 20-25 minutes for the next grade level to log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4F9B-0660-4B02-9951-8CF039A639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9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https://login.i-ready.com/</a:t>
            </a:r>
          </a:p>
          <a:p>
            <a:r>
              <a:rPr lang="en-US" dirty="0"/>
              <a:t>Tell families that you are going to</a:t>
            </a:r>
            <a:r>
              <a:rPr lang="en-US" baseline="0" dirty="0"/>
              <a:t> walk them through the process. Then you will web push the link to </a:t>
            </a:r>
            <a:r>
              <a:rPr lang="en-US" baseline="0" dirty="0" err="1"/>
              <a:t>iReady</a:t>
            </a:r>
            <a:r>
              <a:rPr lang="en-US" baseline="0" dirty="0"/>
              <a:t> and they can get started during the session.</a:t>
            </a:r>
          </a:p>
          <a:p>
            <a:r>
              <a:rPr lang="en-US" baseline="0" dirty="0"/>
              <a:t>They will not complete the test during the session, they will start it. We will ask families to sign out after 20-25 minutes for the next grade level to log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4F9B-0660-4B02-9951-8CF039A639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6172-538F-4C3D-AF3C-F03DC5524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DE454-2A19-4295-812C-436AEE4AA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C97E4-AB74-46B8-BF4A-3100749C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3F44-FBF2-436D-A036-D4D87B344A3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992AC-44A3-4DE7-B895-F920B970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9CFAB-6A11-4C09-A1EE-663354AD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BA60-28EC-4F00-B3CE-073AAC941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2356-79F7-4546-8097-9E483F95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6EE33-5867-48B8-8889-63BF0A6FE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EF198-D3A1-45DC-B42F-D1AA2387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3F44-FBF2-436D-A036-D4D87B344A3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8DEF4-7631-4AF8-B7DB-4F4A377C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8362-4A2F-4A00-9B2B-2DBCECDC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BA60-28EC-4F00-B3CE-073AAC941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2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CAB08C-4EBE-42E6-8D82-01C765C5A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01F2E-EB00-4E71-9F67-D4606A61E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411F4-1738-4A26-B4C7-E1D81DA1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3F44-FBF2-436D-A036-D4D87B344A3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06369-177B-47A5-B0E0-A61CEE84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B57B2-C5A7-4163-A2E7-AAAB7701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BA60-28EC-4F00-B3CE-073AAC941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CAEA-D089-AC47-BB5C-909D5ED65C7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C106-9A62-1148-922F-60CE6D97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CAEA-D089-AC47-BB5C-909D5ED65C7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C106-9A62-1148-922F-60CE6D97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68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CAEA-D089-AC47-BB5C-909D5ED65C7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C106-9A62-1148-922F-60CE6D97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4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CAEA-D089-AC47-BB5C-909D5ED65C7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C106-9A62-1148-922F-60CE6D97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01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CAEA-D089-AC47-BB5C-909D5ED65C7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C106-9A62-1148-922F-60CE6D97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1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CAEA-D089-AC47-BB5C-909D5ED65C7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C106-9A62-1148-922F-60CE6D97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CAEA-D089-AC47-BB5C-909D5ED65C7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C106-9A62-1148-922F-60CE6D97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72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CAEA-D089-AC47-BB5C-909D5ED65C7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C106-9A62-1148-922F-60CE6D97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FB50-218E-4232-BFE5-531DED38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BD822-6153-458D-BCED-EA8A071A0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326FA-4A1E-42F3-A15C-6F255FC2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3F44-FBF2-436D-A036-D4D87B344A3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6E22B-F5C2-4A65-968C-496C406D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8EA1D-F1E2-4B8F-A6C7-C7F93502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BA60-28EC-4F00-B3CE-073AAC941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21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CAEA-D089-AC47-BB5C-909D5ED65C7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C106-9A62-1148-922F-60CE6D97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14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CAEA-D089-AC47-BB5C-909D5ED65C7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C106-9A62-1148-922F-60CE6D97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71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CAEA-D089-AC47-BB5C-909D5ED65C7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C106-9A62-1148-922F-60CE6D97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7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788F-9E82-4FD5-B414-7E73C929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724E5-FB59-46BE-9C7D-BB9E97310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F5348-6496-4C4E-A60E-D287575D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3F44-FBF2-436D-A036-D4D87B344A3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2DF30-8E8B-4D80-88AC-2083D2E0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1B31-AF92-496E-8417-1B052857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BA60-28EC-4F00-B3CE-073AAC941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6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86C8-22AF-40F1-880B-45DD643F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5995-DEC0-4FF5-8BA8-D77B48F61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035B5-AB78-4840-A331-4B0A2E3C0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D70A2-5EEC-4058-BD6D-B7594958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3F44-FBF2-436D-A036-D4D87B344A3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63421-1C5C-4185-84A2-D1F14D75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55F3F-C37B-4535-94A9-26AC44EC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BA60-28EC-4F00-B3CE-073AAC941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1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A15C-F769-4DC0-B47B-B4DED07C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7A3FA-EB48-4723-9ECF-B8BDC3140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F5298-51CF-4C57-92DB-8F0B56019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C1AE1-F044-43EF-B992-FBD1921AE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755F7-BD73-4192-B779-EF7D0A899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FA262-FE07-4172-8C45-F06C8631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3F44-FBF2-436D-A036-D4D87B344A3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17B6C-F25C-4143-95F8-E98DC66E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E00663-D461-48BE-9451-09137B7B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BA60-28EC-4F00-B3CE-073AAC941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0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938B-FA50-48A6-9216-B086E96E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3451E-18D8-4840-AEAF-8926982E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3F44-FBF2-436D-A036-D4D87B344A3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6406E-0940-4AD3-BE07-0015661A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D5DA9-1996-4B99-B635-ACF2551F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BA60-28EC-4F00-B3CE-073AAC941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CAFCA2-C8E7-4332-AABD-BB942205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3F44-FBF2-436D-A036-D4D87B344A3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3FEB4-FFFD-4089-821D-D399EBB2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83A8E-F5DD-432E-90AA-361D7972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BA60-28EC-4F00-B3CE-073AAC941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5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56C8-2EDC-47BD-8A67-9B7FC4AC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92194-0811-43CE-8EAD-751029426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D19DD-60B0-4D8A-B3A9-CFBC5EE2E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38143-0F40-400A-9812-BA387144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3F44-FBF2-436D-A036-D4D87B344A3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9A12F-D0EA-4515-9CA8-26EF49AE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17099-ED99-4532-A9A3-9E78AED9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BA60-28EC-4F00-B3CE-073AAC941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2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0509-3266-4962-AF60-70CAE68D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677B3-6136-47BD-9540-40BE40474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45FB0-B8A2-43B7-9B90-94FE441AE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7E567-1D2B-4208-8891-5B17F4C4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3F44-FBF2-436D-A036-D4D87B344A3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A3F20-62F1-44FC-A11D-37ECCC0D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4AE35-A996-421A-BACC-B387CF67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BA60-28EC-4F00-B3CE-073AAC941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ECDEF-995D-4332-ABBC-9DD72BA3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04B1B-64E3-4773-A449-23777DB80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63A66-B9D6-43E5-9EFB-09165D921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3F44-FBF2-436D-A036-D4D87B344A3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21C15-AE2E-4582-BC8F-A9DAFF631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528B1-EF74-4234-B9F4-03B0E962D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BA60-28EC-4F00-B3CE-073AAC941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7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221" y="-1121834"/>
            <a:ext cx="12883444" cy="96246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CAEA-D089-AC47-BB5C-909D5ED65C7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0C106-9A62-1148-922F-60CE6D97496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-Ready_Diagnostic_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8" y="6532768"/>
            <a:ext cx="2837439" cy="2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1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i-ready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login.i-ready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-readycentral.com/familycenter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C0D1-4EE1-4B16-A9AB-1741DC4D3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-Ready Completion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B8B96-DECF-41E4-8303-37F0443677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Exit Ticket: Completion Verified</a:t>
            </a:r>
          </a:p>
        </p:txBody>
      </p:sp>
    </p:spTree>
    <p:extLst>
      <p:ext uri="{BB962C8B-B14F-4D97-AF65-F5344CB8AC3E}">
        <p14:creationId xmlns:p14="http://schemas.microsoft.com/office/powerpoint/2010/main" val="177665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3560628" y="1235084"/>
            <a:ext cx="6926287" cy="5163309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1856068" y="241768"/>
            <a:ext cx="8264858" cy="6672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068" y="-39221"/>
            <a:ext cx="8264858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79646"/>
                </a:solidFill>
              </a:rPr>
              <a:t>In Math, you may see questions that look like this: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39831" y="1235083"/>
            <a:ext cx="2983079" cy="1552096"/>
            <a:chOff x="-53440" y="1235083"/>
            <a:chExt cx="2983079" cy="1552096"/>
          </a:xfrm>
        </p:grpSpPr>
        <p:sp>
          <p:nvSpPr>
            <p:cNvPr id="8" name="Oval 7"/>
            <p:cNvSpPr/>
            <p:nvPr/>
          </p:nvSpPr>
          <p:spPr>
            <a:xfrm>
              <a:off x="2245111" y="1663359"/>
              <a:ext cx="684528" cy="663282"/>
            </a:xfrm>
            <a:prstGeom prst="ellipse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79646"/>
                </a:solidFill>
                <a:latin typeface="Calibri"/>
              </a:endParaRPr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1945132" y="1639568"/>
              <a:ext cx="400226" cy="12092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-53440" y="1235083"/>
              <a:ext cx="2097685" cy="1552096"/>
              <a:chOff x="291630" y="1704471"/>
              <a:chExt cx="2316570" cy="1298218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291630" y="1704471"/>
                <a:ext cx="2229555" cy="129821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41013" y="1725108"/>
                <a:ext cx="2267187" cy="1235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white"/>
                    </a:solidFill>
                    <a:latin typeface="Calibri"/>
                  </a:rPr>
                  <a:t>Move your mouse to this speaker icon if you would like to hear the question again. 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8261773" y="2985830"/>
            <a:ext cx="2398352" cy="3453203"/>
            <a:chOff x="6737773" y="2985829"/>
            <a:chExt cx="2398352" cy="3453203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7679714" y="3543980"/>
              <a:ext cx="0" cy="225183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737773" y="5900672"/>
              <a:ext cx="1835410" cy="538360"/>
            </a:xfrm>
            <a:prstGeom prst="ellipse">
              <a:avLst/>
            </a:prstGeom>
            <a:noFill/>
            <a:ln w="762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79646"/>
                </a:solidFill>
                <a:latin typeface="Calibri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737788" y="2985829"/>
              <a:ext cx="2398337" cy="1906573"/>
              <a:chOff x="6665893" y="2657781"/>
              <a:chExt cx="2220033" cy="230385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665893" y="2657781"/>
                <a:ext cx="1948812" cy="2303854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697964" y="2779302"/>
                <a:ext cx="2187962" cy="211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white"/>
                    </a:solidFill>
                    <a:latin typeface="Calibri"/>
                  </a:rPr>
                  <a:t>Clicking on the Done button submits your answer. You cannot change your answer after you click on </a:t>
                </a:r>
                <a:br>
                  <a:rPr lang="en-US" dirty="0">
                    <a:solidFill>
                      <a:prstClr val="white"/>
                    </a:solidFill>
                    <a:latin typeface="Calibri"/>
                  </a:rPr>
                </a:br>
                <a:r>
                  <a:rPr lang="en-US" dirty="0">
                    <a:solidFill>
                      <a:prstClr val="white"/>
                    </a:solidFill>
                    <a:latin typeface="Calibri"/>
                  </a:rPr>
                  <a:t>this button.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579597" y="3520894"/>
            <a:ext cx="2988074" cy="2087427"/>
            <a:chOff x="-25218" y="3520893"/>
            <a:chExt cx="2988074" cy="2087427"/>
          </a:xfrm>
        </p:grpSpPr>
        <p:sp>
          <p:nvSpPr>
            <p:cNvPr id="18" name="Oval 17"/>
            <p:cNvSpPr/>
            <p:nvPr/>
          </p:nvSpPr>
          <p:spPr>
            <a:xfrm>
              <a:off x="2391821" y="5069840"/>
              <a:ext cx="571035" cy="538480"/>
            </a:xfrm>
            <a:prstGeom prst="ellipse">
              <a:avLst/>
            </a:prstGeom>
            <a:noFill/>
            <a:ln w="762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79646"/>
                </a:solidFill>
                <a:latin typeface="Calibri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547094" y="4098636"/>
              <a:ext cx="844727" cy="971204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-25218" y="3520893"/>
              <a:ext cx="1990670" cy="723097"/>
              <a:chOff x="319851" y="3899271"/>
              <a:chExt cx="2229555" cy="646331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19851" y="3899271"/>
                <a:ext cx="2229555" cy="646331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30459" y="3930229"/>
                <a:ext cx="2042349" cy="57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white"/>
                    </a:solidFill>
                    <a:latin typeface="Calibri"/>
                  </a:rPr>
                  <a:t>Select an answer by clicking </a:t>
                </a:r>
                <a:r>
                  <a:rPr lang="en-US" dirty="0">
                    <a:solidFill>
                      <a:srgbClr val="FFFFFF"/>
                    </a:solidFill>
                    <a:latin typeface="Calibri"/>
                  </a:rPr>
                  <a:t>on it.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580476" y="4892403"/>
            <a:ext cx="2715522" cy="1529560"/>
            <a:chOff x="56476" y="4649958"/>
            <a:chExt cx="2715522" cy="1529560"/>
          </a:xfrm>
        </p:grpSpPr>
        <p:cxnSp>
          <p:nvCxnSpPr>
            <p:cNvPr id="35" name="Straight Arrow Connector 34"/>
            <p:cNvCxnSpPr>
              <a:endCxn id="37" idx="1"/>
            </p:cNvCxnSpPr>
            <p:nvPr/>
          </p:nvCxnSpPr>
          <p:spPr>
            <a:xfrm>
              <a:off x="1881909" y="4984745"/>
              <a:ext cx="402680" cy="735152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56476" y="4649958"/>
              <a:ext cx="1990668" cy="1295928"/>
              <a:chOff x="412966" y="3689220"/>
              <a:chExt cx="2229552" cy="657247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12966" y="3689220"/>
                <a:ext cx="2229552" cy="657247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1778" y="3737704"/>
                <a:ext cx="2110740" cy="608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white"/>
                    </a:solidFill>
                    <a:latin typeface="Calibri"/>
                  </a:rPr>
                  <a:t>Click on the tool button if the question asks </a:t>
                </a:r>
                <a:br>
                  <a:rPr lang="en-US" dirty="0">
                    <a:solidFill>
                      <a:prstClr val="white"/>
                    </a:solidFill>
                    <a:latin typeface="Calibri"/>
                  </a:rPr>
                </a:br>
                <a:r>
                  <a:rPr lang="en-US" dirty="0">
                    <a:solidFill>
                      <a:prstClr val="white"/>
                    </a:solidFill>
                    <a:latin typeface="Calibri"/>
                  </a:rPr>
                  <a:t>you to.</a:t>
                </a:r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2200963" y="5641038"/>
              <a:ext cx="571035" cy="538480"/>
            </a:xfrm>
            <a:prstGeom prst="ellipse">
              <a:avLst/>
            </a:prstGeom>
            <a:noFill/>
            <a:ln w="762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79646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5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520006" y="214874"/>
            <a:ext cx="8853056" cy="6672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48378" y="93114"/>
            <a:ext cx="5252653" cy="7261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006" y="-59216"/>
            <a:ext cx="8853056" cy="1143000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F79646"/>
                </a:solidFill>
              </a:rPr>
              <a:t>In Reading, you may see questions that look like this: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03893" y="2664608"/>
            <a:ext cx="5393542" cy="3645292"/>
            <a:chOff x="-20107" y="2664608"/>
            <a:chExt cx="5393542" cy="3645292"/>
          </a:xfrm>
        </p:grpSpPr>
        <p:cxnSp>
          <p:nvCxnSpPr>
            <p:cNvPr id="9" name="Straight Arrow Connector 8"/>
            <p:cNvCxnSpPr>
              <a:endCxn id="12" idx="1"/>
            </p:cNvCxnSpPr>
            <p:nvPr/>
          </p:nvCxnSpPr>
          <p:spPr>
            <a:xfrm>
              <a:off x="1293091" y="4352636"/>
              <a:ext cx="419873" cy="12805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415387" y="3931015"/>
              <a:ext cx="3179701" cy="192851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-20107" y="2664608"/>
              <a:ext cx="1751916" cy="1770335"/>
              <a:chOff x="-112467" y="2664608"/>
              <a:chExt cx="1751916" cy="1770335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-112467" y="2664608"/>
                <a:ext cx="1659554" cy="177033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-30794" y="2664608"/>
                <a:ext cx="167024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srgbClr val="FFFFFF"/>
                    </a:solidFill>
                    <a:latin typeface="Calibri"/>
                  </a:rPr>
                  <a:t>Use these arrows to go forward and backward within reading passages.</a:t>
                </a: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1597050" y="5517249"/>
              <a:ext cx="791508" cy="791508"/>
            </a:xfrm>
            <a:prstGeom prst="ellipse">
              <a:avLst/>
            </a:prstGeom>
            <a:noFill/>
            <a:ln w="5715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595088" y="5531553"/>
              <a:ext cx="778347" cy="778347"/>
            </a:xfrm>
            <a:prstGeom prst="ellipse">
              <a:avLst/>
            </a:prstGeom>
            <a:noFill/>
            <a:ln w="5715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496455" y="61768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ex_Front-Idea_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1" y="-447040"/>
            <a:ext cx="7253513" cy="747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634727">
            <a:off x="3608186" y="244003"/>
            <a:ext cx="3688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rgbClr val="84B22F"/>
                </a:solidFill>
                <a:latin typeface="Calibri"/>
              </a:rPr>
              <a:t>Do you remember the helpful tips </a:t>
            </a:r>
            <a:br>
              <a:rPr lang="en-US" sz="3200" b="1" dirty="0">
                <a:solidFill>
                  <a:srgbClr val="84B22F"/>
                </a:solidFill>
                <a:latin typeface="Calibri"/>
              </a:rPr>
            </a:br>
            <a:r>
              <a:rPr lang="en-US" sz="3200" b="1" dirty="0">
                <a:solidFill>
                  <a:srgbClr val="84B22F"/>
                </a:solidFill>
                <a:latin typeface="Calibri"/>
              </a:rPr>
              <a:t>for taking the </a:t>
            </a:r>
            <a:br>
              <a:rPr lang="en-US" sz="3200" b="1" dirty="0">
                <a:solidFill>
                  <a:srgbClr val="84B22F"/>
                </a:solidFill>
                <a:latin typeface="Calibri"/>
              </a:rPr>
            </a:br>
            <a:r>
              <a:rPr lang="en-US" sz="3200" b="1" i="1" dirty="0" err="1">
                <a:solidFill>
                  <a:srgbClr val="84B22F"/>
                </a:solidFill>
                <a:latin typeface="Calibri"/>
              </a:rPr>
              <a:t>i</a:t>
            </a:r>
            <a:r>
              <a:rPr lang="en-US" sz="3200" b="1" i="1" dirty="0">
                <a:solidFill>
                  <a:srgbClr val="84B22F"/>
                </a:solidFill>
                <a:latin typeface="Calibri"/>
              </a:rPr>
              <a:t>-Ready </a:t>
            </a:r>
            <a:r>
              <a:rPr lang="en-US" sz="3200" b="1" dirty="0">
                <a:solidFill>
                  <a:srgbClr val="84B22F"/>
                </a:solidFill>
                <a:latin typeface="Calibri"/>
              </a:rPr>
              <a:t>Diagnostic?</a:t>
            </a:r>
          </a:p>
        </p:txBody>
      </p:sp>
      <p:pic>
        <p:nvPicPr>
          <p:cNvPr id="2" name="Picture 1" descr="DARYL_L_ALLPOSEHOLDER00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23" y="1930400"/>
            <a:ext cx="4916790" cy="57505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93840" y="-731520"/>
            <a:ext cx="4886960" cy="4886960"/>
            <a:chOff x="5069840" y="-731520"/>
            <a:chExt cx="4886960" cy="4886960"/>
          </a:xfrm>
        </p:grpSpPr>
        <p:pic>
          <p:nvPicPr>
            <p:cNvPr id="3" name="Picture 2" descr="thinking-bubbl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840" y="-731520"/>
              <a:ext cx="4886960" cy="48869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69760" y="629920"/>
              <a:ext cx="22555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6600" dirty="0">
                  <a:solidFill>
                    <a:srgbClr val="4F81BD"/>
                  </a:solidFill>
                  <a:latin typeface="Calibri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626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18533" y="1121834"/>
            <a:ext cx="7796840" cy="5164667"/>
          </a:xfrm>
          <a:prstGeom prst="roundRect">
            <a:avLst>
              <a:gd name="adj" fmla="val 989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18533" y="274639"/>
            <a:ext cx="7796840" cy="6672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117" y="301532"/>
            <a:ext cx="7786256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79646"/>
                </a:solidFill>
              </a:rPr>
              <a:t>Some helpful tips:</a:t>
            </a:r>
            <a:br>
              <a:rPr lang="en-US" b="1" dirty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95" y="1337431"/>
            <a:ext cx="7093498" cy="47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18533" y="1121834"/>
            <a:ext cx="7796840" cy="5164667"/>
          </a:xfrm>
          <a:prstGeom prst="roundRect">
            <a:avLst>
              <a:gd name="adj" fmla="val 989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18533" y="274639"/>
            <a:ext cx="7796840" cy="6672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117" y="301533"/>
            <a:ext cx="7786256" cy="64038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79646"/>
                </a:solidFill>
              </a:rPr>
              <a:t>When you are done, you will see: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18" y="1513184"/>
            <a:ext cx="7431271" cy="43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25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25706" r="16282" b="64722"/>
          <a:stretch/>
        </p:blipFill>
        <p:spPr>
          <a:xfrm>
            <a:off x="2236695" y="1129554"/>
            <a:ext cx="7839635" cy="874059"/>
          </a:xfrm>
          <a:effectLst/>
        </p:spPr>
      </p:pic>
      <p:pic>
        <p:nvPicPr>
          <p:cNvPr id="2" name="Picture 1" descr="group-character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6" t="8834" r="6754" b="25721"/>
          <a:stretch/>
        </p:blipFill>
        <p:spPr>
          <a:xfrm>
            <a:off x="3957919" y="2891118"/>
            <a:ext cx="6521823" cy="3966883"/>
          </a:xfrm>
          <a:prstGeom prst="rect">
            <a:avLst/>
          </a:prstGeom>
        </p:spPr>
      </p:pic>
      <p:pic>
        <p:nvPicPr>
          <p:cNvPr id="5" name="Content Placeholder 3" descr="_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36456" r="16282" b="51911"/>
          <a:stretch/>
        </p:blipFill>
        <p:spPr>
          <a:xfrm>
            <a:off x="2196354" y="1769511"/>
            <a:ext cx="7839635" cy="1062318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69875E-2238-4490-A953-481AE888F85D}"/>
              </a:ext>
            </a:extLst>
          </p:cNvPr>
          <p:cNvSpPr/>
          <p:nvPr/>
        </p:nvSpPr>
        <p:spPr>
          <a:xfrm>
            <a:off x="1524001" y="3932011"/>
            <a:ext cx="251143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en-US" sz="2400" b="1" dirty="0">
                <a:solidFill>
                  <a:srgbClr val="F79646"/>
                </a:solidFill>
                <a:latin typeface="Calibri"/>
              </a:rPr>
              <a:t>These assessments must be completed now.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517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 help logging in to i-Ready, please see next slides.</a:t>
            </a:r>
          </a:p>
        </p:txBody>
      </p:sp>
    </p:spTree>
    <p:extLst>
      <p:ext uri="{BB962C8B-B14F-4D97-AF65-F5344CB8AC3E}">
        <p14:creationId xmlns:p14="http://schemas.microsoft.com/office/powerpoint/2010/main" val="1994353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1. Go to </a:t>
            </a:r>
            <a:r>
              <a:rPr lang="en-US" dirty="0">
                <a:solidFill>
                  <a:prstClr val="black"/>
                </a:solidFill>
                <a:latin typeface="Calibri"/>
                <a:hlinkClick r:id="rId3"/>
              </a:rPr>
              <a:t>https://login.i-ready.com/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2. Enter your username, password and state.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    Username: Your Student ID Number. 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    Password: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cprep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    State: Colorado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B09D0-791F-414C-A9B3-E1430DB32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031326"/>
            <a:ext cx="8271864" cy="48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0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552" y="1240527"/>
            <a:ext cx="3506095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+mj-lt"/>
              </a:rPr>
              <a:t>To find your student’s ID if you don’t know it: </a:t>
            </a:r>
          </a:p>
          <a:p>
            <a:pPr lvl="0"/>
            <a:endParaRPr lang="en-US" sz="2000" dirty="0">
              <a:latin typeface="+mj-lt"/>
            </a:endParaRPr>
          </a:p>
          <a:p>
            <a:pPr marL="457200" lvl="0" indent="-457200">
              <a:buAutoNum type="arabicParenR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the LC’s account, click on your name in the top right hand corner.</a:t>
            </a:r>
          </a:p>
          <a:p>
            <a:pPr marL="457200" lvl="0" indent="-457200">
              <a:buAutoNum type="arabicParenR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0" lvl="0" indent="-457200">
              <a:buAutoNum type="arabicParenR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Click on My Info</a:t>
            </a:r>
          </a:p>
          <a:p>
            <a:pPr lvl="0"/>
            <a:endParaRPr lang="en-US" sz="2000" b="1" dirty="0">
              <a:latin typeface="+mj-lt"/>
            </a:endParaRPr>
          </a:p>
          <a:p>
            <a:pPr marL="457200" lvl="0" indent="-457200">
              <a:buFont typeface="+mj-lt"/>
              <a:buAutoNum type="arabicParenR" startAt="2"/>
            </a:pPr>
            <a:r>
              <a:rPr lang="en-US" sz="2000" dirty="0">
                <a:latin typeface="+mj-lt"/>
              </a:rPr>
              <a:t>Click on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student name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in new window</a:t>
            </a:r>
          </a:p>
          <a:p>
            <a:pPr marL="457200" lvl="0" indent="-457200">
              <a:buFont typeface="+mj-lt"/>
              <a:buAutoNum type="arabicParenR" startAt="2"/>
            </a:pPr>
            <a:endParaRPr lang="en-US" sz="2000" dirty="0">
              <a:latin typeface="+mj-lt"/>
            </a:endParaRPr>
          </a:p>
          <a:p>
            <a:pPr marL="457200" lvl="0" indent="-457200">
              <a:buFont typeface="+mj-lt"/>
              <a:buAutoNum type="arabicParenR" startAt="2"/>
            </a:pPr>
            <a:r>
              <a:rPr lang="en-US" sz="2000" dirty="0">
                <a:latin typeface="+mj-lt"/>
              </a:rPr>
              <a:t>Click on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School tab</a:t>
            </a:r>
          </a:p>
          <a:p>
            <a:pPr marL="457200" lvl="0" indent="-457200">
              <a:buFont typeface="+mj-lt"/>
              <a:buAutoNum type="arabicParenR" startAt="2"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0" lvl="0" indent="-457200">
              <a:buFont typeface="+mj-lt"/>
              <a:buAutoNum type="arabicParenR" startAt="2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Student ID </a:t>
            </a:r>
            <a:r>
              <a:rPr lang="en-US" sz="2000" dirty="0">
                <a:latin typeface="+mj-lt"/>
              </a:rPr>
              <a:t>is on the right</a:t>
            </a:r>
          </a:p>
          <a:p>
            <a:pPr lvl="0">
              <a:lnSpc>
                <a:spcPct val="150000"/>
              </a:lnSpc>
            </a:pPr>
            <a:endParaRPr lang="en-US" sz="2000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93307" y="0"/>
            <a:ext cx="8617494" cy="1112770"/>
          </a:xfrm>
        </p:spPr>
        <p:txBody>
          <a:bodyPr/>
          <a:lstStyle/>
          <a:p>
            <a:r>
              <a:rPr lang="en-US" sz="4000" dirty="0"/>
              <a:t>Student ID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19" y="4617168"/>
            <a:ext cx="5344098" cy="200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8659090" y="4751855"/>
            <a:ext cx="63731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342679" y="46814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4239" y="52395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0526C6-0921-48A2-86ED-95D37019B66F}"/>
              </a:ext>
            </a:extLst>
          </p:cNvPr>
          <p:cNvGrpSpPr/>
          <p:nvPr/>
        </p:nvGrpSpPr>
        <p:grpSpPr>
          <a:xfrm>
            <a:off x="4736591" y="749377"/>
            <a:ext cx="7253424" cy="3271290"/>
            <a:chOff x="0" y="598661"/>
            <a:chExt cx="8019017" cy="36685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8A5904B-1062-4E57-85B8-503BA3E15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71889"/>
              <a:ext cx="8019017" cy="349531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960992" y="783327"/>
              <a:ext cx="1052945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E57B8F-DCA2-4300-89DE-B636D86EBCC1}"/>
                </a:ext>
              </a:extLst>
            </p:cNvPr>
            <p:cNvSpPr txBox="1"/>
            <p:nvPr/>
          </p:nvSpPr>
          <p:spPr>
            <a:xfrm>
              <a:off x="6805871" y="598661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33750" y="1529656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28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5400D-E742-41EE-9ED0-CB6C0E1C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Chrome issue with </a:t>
            </a:r>
            <a:r>
              <a:rPr lang="en-US" dirty="0" err="1"/>
              <a:t>i</a:t>
            </a:r>
            <a:r>
              <a:rPr lang="en-US" dirty="0"/>
              <a:t>-Ready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2454C-8EB3-4928-9F8F-6C0358E6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76710"/>
            <a:ext cx="8229600" cy="4849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</a:t>
            </a:r>
            <a:r>
              <a:rPr lang="en-US" sz="2800" dirty="0" err="1"/>
              <a:t>i</a:t>
            </a:r>
            <a:r>
              <a:rPr lang="en-US" sz="2800" dirty="0"/>
              <a:t>-Ready, some computers are having troubles running the scripts in Chrome.  There’s a help document below from </a:t>
            </a:r>
            <a:r>
              <a:rPr lang="en-US" sz="2800" dirty="0" err="1"/>
              <a:t>i</a:t>
            </a:r>
            <a:r>
              <a:rPr lang="en-US" sz="2800" dirty="0"/>
              <a:t>-Ready. A permanent fix is on it’s way, but with no expected date.</a:t>
            </a:r>
          </a:p>
          <a:p>
            <a:r>
              <a:rPr lang="en-US" sz="2800" b="1" dirty="0"/>
              <a:t>Quick solution:</a:t>
            </a:r>
            <a:r>
              <a:rPr lang="en-US" sz="2800" dirty="0"/>
              <a:t> if a student has problems seeing the content for their </a:t>
            </a:r>
            <a:r>
              <a:rPr lang="en-US" sz="2800" dirty="0" err="1"/>
              <a:t>i</a:t>
            </a:r>
            <a:r>
              <a:rPr lang="en-US" sz="2800" dirty="0"/>
              <a:t>-Ready test, switch to Explorer or Firefox browsers.</a:t>
            </a:r>
          </a:p>
          <a:p>
            <a:r>
              <a:rPr lang="en-US" sz="2800" b="1" dirty="0"/>
              <a:t>Semi-quick solution:</a:t>
            </a:r>
            <a:r>
              <a:rPr lang="en-US" sz="2800" dirty="0"/>
              <a:t> they can change their settings in Chrome by doing this:</a:t>
            </a:r>
          </a:p>
        </p:txBody>
      </p:sp>
      <p:pic>
        <p:nvPicPr>
          <p:cNvPr id="1026" name="Picture 2" descr="image007">
            <a:extLst>
              <a:ext uri="{FF2B5EF4-FFF2-40B4-BE49-F238E27FC236}">
                <a16:creationId xmlns:a16="http://schemas.microsoft.com/office/drawing/2014/main" id="{526C941F-D26D-4430-AC03-E24BD03D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326064"/>
            <a:ext cx="6267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53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552" y="1240527"/>
            <a:ext cx="3506095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+mj-lt"/>
              </a:rPr>
              <a:t>To find your student’s ID if you don’t know it: </a:t>
            </a:r>
          </a:p>
          <a:p>
            <a:pPr lvl="0"/>
            <a:endParaRPr lang="en-US" sz="2000" dirty="0">
              <a:latin typeface="+mj-lt"/>
            </a:endParaRPr>
          </a:p>
          <a:p>
            <a:pPr marL="457200" lvl="0" indent="-457200">
              <a:buAutoNum type="arabicParenR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the LC’s account, click on your name in the top right hand corner.</a:t>
            </a:r>
          </a:p>
          <a:p>
            <a:pPr marL="457200" lvl="0" indent="-457200">
              <a:buAutoNum type="arabicParenR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0" lvl="0" indent="-457200">
              <a:buAutoNum type="arabicParenR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Click on My Info</a:t>
            </a:r>
          </a:p>
          <a:p>
            <a:pPr lvl="0"/>
            <a:endParaRPr lang="en-US" sz="2000" b="1" dirty="0">
              <a:latin typeface="+mj-lt"/>
            </a:endParaRPr>
          </a:p>
          <a:p>
            <a:pPr marL="457200" lvl="0" indent="-457200">
              <a:buFont typeface="+mj-lt"/>
              <a:buAutoNum type="arabicParenR" startAt="2"/>
            </a:pPr>
            <a:r>
              <a:rPr lang="en-US" sz="2000" dirty="0">
                <a:latin typeface="+mj-lt"/>
              </a:rPr>
              <a:t>Click on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student name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in new window</a:t>
            </a:r>
          </a:p>
          <a:p>
            <a:pPr marL="457200" lvl="0" indent="-457200">
              <a:buFont typeface="+mj-lt"/>
              <a:buAutoNum type="arabicParenR" startAt="2"/>
            </a:pPr>
            <a:endParaRPr lang="en-US" sz="2000" dirty="0">
              <a:latin typeface="+mj-lt"/>
            </a:endParaRPr>
          </a:p>
          <a:p>
            <a:pPr marL="457200" lvl="0" indent="-457200">
              <a:buFont typeface="+mj-lt"/>
              <a:buAutoNum type="arabicParenR" startAt="2"/>
            </a:pPr>
            <a:r>
              <a:rPr lang="en-US" sz="2000" dirty="0">
                <a:latin typeface="+mj-lt"/>
              </a:rPr>
              <a:t>Click on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School tab</a:t>
            </a:r>
          </a:p>
          <a:p>
            <a:pPr marL="457200" lvl="0" indent="-457200">
              <a:buFont typeface="+mj-lt"/>
              <a:buAutoNum type="arabicParenR" startAt="2"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0" lvl="0" indent="-457200">
              <a:buFont typeface="+mj-lt"/>
              <a:buAutoNum type="arabicParenR" startAt="2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Student ID </a:t>
            </a:r>
            <a:r>
              <a:rPr lang="en-US" sz="2000" dirty="0">
                <a:latin typeface="+mj-lt"/>
              </a:rPr>
              <a:t>is on the right</a:t>
            </a:r>
          </a:p>
          <a:p>
            <a:pPr lvl="0">
              <a:lnSpc>
                <a:spcPct val="150000"/>
              </a:lnSpc>
            </a:pPr>
            <a:endParaRPr lang="en-US" sz="2000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93307" y="0"/>
            <a:ext cx="8617494" cy="1112770"/>
          </a:xfrm>
        </p:spPr>
        <p:txBody>
          <a:bodyPr/>
          <a:lstStyle/>
          <a:p>
            <a:r>
              <a:rPr lang="en-US" sz="4000" dirty="0"/>
              <a:t>Student ID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19" y="4617168"/>
            <a:ext cx="5344098" cy="200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8659090" y="4751855"/>
            <a:ext cx="63731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342679" y="46814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4239" y="52395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0526C6-0921-48A2-86ED-95D37019B66F}"/>
              </a:ext>
            </a:extLst>
          </p:cNvPr>
          <p:cNvGrpSpPr/>
          <p:nvPr/>
        </p:nvGrpSpPr>
        <p:grpSpPr>
          <a:xfrm>
            <a:off x="4736591" y="749377"/>
            <a:ext cx="7253424" cy="3271290"/>
            <a:chOff x="0" y="598661"/>
            <a:chExt cx="8019017" cy="36685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8A5904B-1062-4E57-85B8-503BA3E15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71889"/>
              <a:ext cx="8019017" cy="349531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960992" y="783327"/>
              <a:ext cx="1052945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E57B8F-DCA2-4300-89DE-B636D86EBCC1}"/>
                </a:ext>
              </a:extLst>
            </p:cNvPr>
            <p:cNvSpPr txBox="1"/>
            <p:nvPr/>
          </p:nvSpPr>
          <p:spPr>
            <a:xfrm>
              <a:off x="6805871" y="598661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33750" y="1529656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039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883D-F1FD-46D0-8C53-A1B325341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234" y="366317"/>
            <a:ext cx="9859617" cy="2146852"/>
          </a:xfrm>
        </p:spPr>
        <p:txBody>
          <a:bodyPr anchor="t">
            <a:normAutofit/>
          </a:bodyPr>
          <a:lstStyle/>
          <a:p>
            <a:r>
              <a:rPr lang="en-US" sz="4000" dirty="0" err="1"/>
              <a:t>iReady</a:t>
            </a:r>
            <a:r>
              <a:rPr lang="en-US" sz="4000" dirty="0"/>
              <a:t> Host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C1ECB-F35D-4807-97BC-5AFE8CFFC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719" y="1439118"/>
            <a:ext cx="10760563" cy="532137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1800" dirty="0"/>
              <a:t>Upload </a:t>
            </a:r>
            <a:r>
              <a:rPr lang="en-US" sz="1800" dirty="0" err="1"/>
              <a:t>iReady</a:t>
            </a:r>
            <a:r>
              <a:rPr lang="en-US" sz="1800" dirty="0"/>
              <a:t> instructions PPT. </a:t>
            </a:r>
          </a:p>
          <a:p>
            <a:pPr marL="457200" indent="-457200">
              <a:buAutoNum type="arabicPeriod"/>
            </a:pPr>
            <a:endParaRPr lang="en-US" sz="1800" dirty="0"/>
          </a:p>
          <a:p>
            <a:pPr marL="457200" indent="-457200">
              <a:buAutoNum type="arabicPeriod"/>
            </a:pPr>
            <a:r>
              <a:rPr lang="en-US" sz="1800" dirty="0"/>
              <a:t>Uncheck the “follow” button at the top of the screen.</a:t>
            </a:r>
          </a:p>
          <a:p>
            <a:pPr marL="457200" indent="-457200">
              <a:buAutoNum type="arabicPeriod"/>
            </a:pPr>
            <a:endParaRPr lang="en-US" sz="1800" dirty="0"/>
          </a:p>
          <a:p>
            <a:pPr marL="457200" indent="-457200">
              <a:buAutoNum type="arabicPeriod"/>
            </a:pPr>
            <a:endParaRPr lang="en-US" sz="1800" dirty="0"/>
          </a:p>
          <a:p>
            <a:pPr marL="457200" indent="-457200">
              <a:buAutoNum type="arabicPeriod"/>
            </a:pPr>
            <a:endParaRPr lang="en-US" sz="1800" dirty="0"/>
          </a:p>
          <a:p>
            <a:pPr marL="457200" indent="-457200">
              <a:buAutoNum type="arabicPeriod"/>
            </a:pPr>
            <a:endParaRPr lang="en-US" sz="1800" dirty="0"/>
          </a:p>
          <a:p>
            <a:pPr marL="457200" indent="-457200">
              <a:buAutoNum type="arabicPeriod"/>
            </a:pPr>
            <a:r>
              <a:rPr lang="en-US" sz="1800" dirty="0"/>
              <a:t>Push out the </a:t>
            </a:r>
            <a:r>
              <a:rPr lang="en-US" sz="1800" dirty="0" err="1"/>
              <a:t>iReady</a:t>
            </a:r>
            <a:r>
              <a:rPr lang="en-US" sz="1800" dirty="0"/>
              <a:t> site: </a:t>
            </a:r>
            <a:r>
              <a:rPr lang="en-US" sz="1800" dirty="0">
                <a:hlinkClick r:id="rId2"/>
              </a:rPr>
              <a:t>https://login.i-ready.com/</a:t>
            </a:r>
            <a:endParaRPr lang="en-US" sz="1800" dirty="0"/>
          </a:p>
          <a:p>
            <a:pPr marL="457200" indent="-457200">
              <a:buAutoNum type="arabicPeriod"/>
            </a:pPr>
            <a:endParaRPr lang="en-US" sz="1800" dirty="0"/>
          </a:p>
          <a:p>
            <a:pPr marL="457200" indent="-457200">
              <a:buAutoNum type="arabicPeriod"/>
            </a:pPr>
            <a:endParaRPr lang="en-US" sz="1800" dirty="0"/>
          </a:p>
          <a:p>
            <a:pPr marL="457200" indent="-457200">
              <a:buAutoNum type="arabicPeriod"/>
            </a:pPr>
            <a:endParaRPr lang="en-US" sz="1800" dirty="0"/>
          </a:p>
          <a:p>
            <a:pPr marL="457200" indent="-457200">
              <a:buAutoNum type="arabicPeriod"/>
            </a:pPr>
            <a:endParaRPr lang="en-US" sz="1800" dirty="0"/>
          </a:p>
          <a:p>
            <a:pPr marL="457200" indent="-457200">
              <a:buAutoNum type="arabicPeriod"/>
            </a:pPr>
            <a:r>
              <a:rPr lang="en-US" sz="1800" dirty="0"/>
              <a:t>Exit Ticket = All </a:t>
            </a:r>
            <a:r>
              <a:rPr lang="en-US" sz="1800" dirty="0" err="1"/>
              <a:t>iReady</a:t>
            </a:r>
            <a:r>
              <a:rPr lang="en-US" sz="1800" dirty="0"/>
              <a:t> tests complete.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F58EBE-F6C3-4BB1-8208-E49A7431B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031" y="2522304"/>
            <a:ext cx="3157364" cy="124099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3B76F9-C236-4EA7-BA11-F1F074663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185" y="4525604"/>
            <a:ext cx="3916266" cy="11045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D7F04A-1C91-43DA-A6C0-21C54D57B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0395" y="4448265"/>
            <a:ext cx="2401391" cy="125926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1476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208B-2EC6-431C-9793-CEDAFC80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</a:t>
            </a:r>
            <a:r>
              <a:rPr lang="en-US" dirty="0" err="1"/>
              <a:t>iReady</a:t>
            </a:r>
            <a:r>
              <a:rPr lang="en-US" dirty="0"/>
              <a:t> Completion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39F04D-AE6F-4B41-9978-77CA564E8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927225"/>
            <a:ext cx="459764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7A2CD6-DC25-4BBC-9143-14F977527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492442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74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5400D-E742-41EE-9ED0-CB6C0E1C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2454C-8EB3-4928-9F8F-6C0358E6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76710"/>
            <a:ext cx="8229600" cy="4849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Parents and Learning Coaches, </a:t>
            </a:r>
          </a:p>
          <a:p>
            <a:pPr marL="0" indent="0">
              <a:buNone/>
            </a:pPr>
            <a:r>
              <a:rPr lang="en-US" dirty="0"/>
              <a:t>PLEASE DO NOT HELP with ANY PORTION of this assessment.  Do not READ or COACH your child at all.  This is not a learning opportunity for teaching, but an assessment opportunity to identify strengths and weaknesses.  </a:t>
            </a:r>
          </a:p>
          <a:p>
            <a:pPr marL="0" indent="0">
              <a:buNone/>
            </a:pPr>
            <a:r>
              <a:rPr lang="en-US" dirty="0"/>
              <a:t>Assistance will lead to inaccurate results and may require retesting.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21FD0-FDC2-4F3D-8164-6BB7A5A79EA2}"/>
              </a:ext>
            </a:extLst>
          </p:cNvPr>
          <p:cNvSpPr/>
          <p:nvPr/>
        </p:nvSpPr>
        <p:spPr>
          <a:xfrm>
            <a:off x="1890623" y="5662395"/>
            <a:ext cx="8410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would like to learn more about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-Ready, please use visit the family center:	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http://i-readycentral.com/familycenter/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78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2" y="-1133101"/>
            <a:ext cx="9747749" cy="9709448"/>
          </a:xfrm>
          <a:prstGeom prst="rect">
            <a:avLst/>
          </a:prstGeom>
        </p:spPr>
      </p:pic>
      <p:pic>
        <p:nvPicPr>
          <p:cNvPr id="4" name="Picture 3" descr="i-Ready_Diagnostic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89" y="591526"/>
            <a:ext cx="4094241" cy="513524"/>
          </a:xfrm>
          <a:prstGeom prst="rect">
            <a:avLst/>
          </a:prstGeom>
        </p:spPr>
      </p:pic>
      <p:pic>
        <p:nvPicPr>
          <p:cNvPr id="6" name="Picture 5" descr="PloryYo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177" y="201132"/>
            <a:ext cx="2915695" cy="5831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819" y="2553866"/>
            <a:ext cx="7470453" cy="1470025"/>
          </a:xfrm>
          <a:effectLst>
            <a:glow rad="381000">
              <a:schemeClr val="bg1">
                <a:alpha val="89000"/>
              </a:schemeClr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7000" b="1" dirty="0">
                <a:solidFill>
                  <a:schemeClr val="accent5"/>
                </a:solidFill>
              </a:rPr>
              <a:t>Preparing </a:t>
            </a:r>
            <a:br>
              <a:rPr lang="en-US" sz="7000" b="1" dirty="0">
                <a:solidFill>
                  <a:schemeClr val="accent5"/>
                </a:solidFill>
              </a:rPr>
            </a:br>
            <a:r>
              <a:rPr lang="en-US" sz="7000" b="1" dirty="0">
                <a:solidFill>
                  <a:schemeClr val="accent5"/>
                </a:solidFill>
              </a:rPr>
              <a:t>for the</a:t>
            </a:r>
            <a:br>
              <a:rPr lang="en-US" sz="7000" b="1" dirty="0">
                <a:solidFill>
                  <a:schemeClr val="accent5"/>
                </a:solidFill>
              </a:rPr>
            </a:br>
            <a:r>
              <a:rPr lang="en-US" sz="7000" b="1" i="1" dirty="0">
                <a:solidFill>
                  <a:schemeClr val="accent5"/>
                </a:solidFill>
              </a:rPr>
              <a:t>i-Ready Diagnostic </a:t>
            </a:r>
          </a:p>
        </p:txBody>
      </p:sp>
    </p:spTree>
    <p:extLst>
      <p:ext uri="{BB962C8B-B14F-4D97-AF65-F5344CB8AC3E}">
        <p14:creationId xmlns:p14="http://schemas.microsoft.com/office/powerpoint/2010/main" val="192567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oop_Enlighten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963936"/>
            <a:ext cx="8361680" cy="616790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495040" y="274320"/>
            <a:ext cx="7602402" cy="6858000"/>
            <a:chOff x="1971040" y="274320"/>
            <a:chExt cx="7602402" cy="6858000"/>
          </a:xfrm>
        </p:grpSpPr>
        <p:pic>
          <p:nvPicPr>
            <p:cNvPr id="8" name="Picture 7" descr="Plory_Present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040" y="274320"/>
              <a:ext cx="7602402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0937750">
              <a:off x="4414823" y="793593"/>
              <a:ext cx="394275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90000"/>
                </a:lnSpc>
              </a:pPr>
              <a:r>
                <a:rPr lang="en-US" sz="3600" dirty="0">
                  <a:solidFill>
                    <a:srgbClr val="F79646"/>
                  </a:solidFill>
                  <a:latin typeface="Calibri"/>
                </a:rPr>
                <a:t>Are you </a:t>
              </a:r>
              <a:r>
                <a:rPr lang="en-US" sz="3600">
                  <a:solidFill>
                    <a:srgbClr val="F79646"/>
                  </a:solidFill>
                  <a:latin typeface="Calibri"/>
                </a:rPr>
                <a:t>ready to </a:t>
              </a:r>
              <a:r>
                <a:rPr lang="en-US" sz="3600" b="1">
                  <a:solidFill>
                    <a:srgbClr val="F79646"/>
                  </a:solidFill>
                  <a:latin typeface="Calibri"/>
                </a:rPr>
                <a:t>show </a:t>
              </a:r>
              <a:r>
                <a:rPr lang="en-US" sz="3600" b="1" dirty="0">
                  <a:solidFill>
                    <a:srgbClr val="F79646"/>
                  </a:solidFill>
                  <a:latin typeface="Calibri"/>
                </a:rPr>
                <a:t>off what </a:t>
              </a:r>
              <a:br>
                <a:rPr lang="en-US" sz="3600" b="1" dirty="0">
                  <a:solidFill>
                    <a:srgbClr val="F79646"/>
                  </a:solidFill>
                  <a:latin typeface="Calibri"/>
                </a:rPr>
              </a:br>
              <a:r>
                <a:rPr lang="en-US" sz="3600" b="1" dirty="0">
                  <a:solidFill>
                    <a:srgbClr val="F79646"/>
                  </a:solidFill>
                  <a:latin typeface="Calibri"/>
                </a:rPr>
                <a:t>you know?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 rot="798189">
            <a:off x="2147788" y="379676"/>
            <a:ext cx="3895775" cy="1706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2900" b="1" dirty="0">
                <a:solidFill>
                  <a:srgbClr val="9BBB59"/>
                </a:solidFill>
                <a:latin typeface="Calibri"/>
              </a:rPr>
              <a:t>We will soon </a:t>
            </a:r>
            <a:br>
              <a:rPr lang="en-US" sz="2900" b="1" dirty="0">
                <a:solidFill>
                  <a:srgbClr val="9BBB59"/>
                </a:solidFill>
                <a:latin typeface="Calibri"/>
              </a:rPr>
            </a:br>
            <a:r>
              <a:rPr lang="en-US" sz="2900" b="1" dirty="0">
                <a:solidFill>
                  <a:srgbClr val="9BBB59"/>
                </a:solidFill>
                <a:latin typeface="Calibri"/>
              </a:rPr>
              <a:t>be taking our </a:t>
            </a:r>
            <a:br>
              <a:rPr lang="en-US" sz="2900" b="1" dirty="0">
                <a:solidFill>
                  <a:srgbClr val="9BBB59"/>
                </a:solidFill>
                <a:latin typeface="Calibri"/>
              </a:rPr>
            </a:br>
            <a:r>
              <a:rPr lang="en-US" sz="2900" b="1" i="1" dirty="0" err="1">
                <a:solidFill>
                  <a:srgbClr val="9BBB59"/>
                </a:solidFill>
                <a:latin typeface="Calibri"/>
              </a:rPr>
              <a:t>i</a:t>
            </a:r>
            <a:r>
              <a:rPr lang="en-US" sz="2900" b="1" i="1" dirty="0">
                <a:solidFill>
                  <a:srgbClr val="9BBB59"/>
                </a:solidFill>
                <a:latin typeface="Calibri"/>
              </a:rPr>
              <a:t>-Ready </a:t>
            </a:r>
            <a:br>
              <a:rPr lang="en-US" sz="2900" b="1" i="1" dirty="0">
                <a:solidFill>
                  <a:srgbClr val="9BBB59"/>
                </a:solidFill>
                <a:latin typeface="Calibri"/>
              </a:rPr>
            </a:br>
            <a:r>
              <a:rPr lang="en-US" sz="2900" b="1" i="1" dirty="0">
                <a:solidFill>
                  <a:srgbClr val="9BBB59"/>
                </a:solidFill>
                <a:latin typeface="Calibri"/>
              </a:rPr>
              <a:t>Diagnostic</a:t>
            </a:r>
            <a:r>
              <a:rPr lang="en-US" sz="2900" b="1" dirty="0">
                <a:solidFill>
                  <a:srgbClr val="9BBB59"/>
                </a:solidFill>
                <a:latin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494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rie_Front-Idea1_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9" y="-630196"/>
            <a:ext cx="8363841" cy="75822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302181">
            <a:off x="1660790" y="395232"/>
            <a:ext cx="3800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457200"/>
            <a:r>
              <a:rPr lang="en-US" sz="2600" b="1" dirty="0">
                <a:solidFill>
                  <a:srgbClr val="4F81BD"/>
                </a:solidFill>
                <a:latin typeface="Calibri"/>
              </a:rPr>
              <a:t>The Diagnostic will help your teachers know what you’ve learned and what you still need to learn.</a:t>
            </a:r>
            <a:br>
              <a:rPr lang="en-US" sz="2600" dirty="0">
                <a:solidFill>
                  <a:srgbClr val="4F81BD"/>
                </a:solidFill>
                <a:latin typeface="Calibri"/>
              </a:rPr>
            </a:br>
            <a:endParaRPr lang="en-US" sz="2600" dirty="0">
              <a:solidFill>
                <a:srgbClr val="4F81BD"/>
              </a:solidFill>
              <a:latin typeface="Calibri"/>
            </a:endParaRPr>
          </a:p>
          <a:p>
            <a:pPr defTabSz="457200"/>
            <a:endParaRPr lang="en-US" dirty="0">
              <a:solidFill>
                <a:srgbClr val="4F81BD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35240" y="-929214"/>
            <a:ext cx="9179469" cy="9136101"/>
            <a:chOff x="1011239" y="-929214"/>
            <a:chExt cx="9179469" cy="9136101"/>
          </a:xfrm>
        </p:grpSpPr>
        <p:pic>
          <p:nvPicPr>
            <p:cNvPr id="13" name="Picture 12" descr="G-O_Front-Idea1_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239" y="-929214"/>
              <a:ext cx="9179469" cy="913610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0993127">
              <a:off x="4285018" y="459153"/>
              <a:ext cx="3969607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 defTabSz="457200"/>
              <a:r>
                <a:rPr lang="en-US" sz="2800" b="1" dirty="0">
                  <a:solidFill>
                    <a:srgbClr val="9BBB59"/>
                  </a:solidFill>
                  <a:latin typeface="Calibri"/>
                </a:rPr>
                <a:t>It will also help </a:t>
              </a:r>
              <a:br>
                <a:rPr lang="en-US" sz="2800" b="1" dirty="0">
                  <a:solidFill>
                    <a:srgbClr val="9BBB59"/>
                  </a:solidFill>
                  <a:latin typeface="Calibri"/>
                </a:rPr>
              </a:br>
              <a:r>
                <a:rPr lang="en-US" sz="2800" b="1" i="1" dirty="0" err="1">
                  <a:solidFill>
                    <a:srgbClr val="9BBB59"/>
                  </a:solidFill>
                  <a:latin typeface="Calibri"/>
                </a:rPr>
                <a:t>i</a:t>
              </a:r>
              <a:r>
                <a:rPr lang="en-US" sz="2800" b="1" i="1" dirty="0">
                  <a:solidFill>
                    <a:srgbClr val="9BBB59"/>
                  </a:solidFill>
                  <a:latin typeface="Calibri"/>
                </a:rPr>
                <a:t>-Ready </a:t>
              </a:r>
              <a:r>
                <a:rPr lang="en-US" sz="2800" b="1" dirty="0">
                  <a:solidFill>
                    <a:srgbClr val="9BBB59"/>
                  </a:solidFill>
                  <a:latin typeface="Calibri"/>
                </a:rPr>
                <a:t>know what lessons to give you that are “just right” for you.</a:t>
              </a:r>
            </a:p>
            <a:p>
              <a:pPr defTabSz="4572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20636" y="-98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3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30918" y="274639"/>
            <a:ext cx="8379883" cy="6672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918" y="10063"/>
            <a:ext cx="8379883" cy="1143000"/>
          </a:xfrm>
        </p:spPr>
        <p:txBody>
          <a:bodyPr/>
          <a:lstStyle/>
          <a:p>
            <a:r>
              <a:rPr lang="en-US" b="1" dirty="0">
                <a:solidFill>
                  <a:srgbClr val="F79646"/>
                </a:solidFill>
              </a:rPr>
              <a:t>Some helpful reminders: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30918" y="1423459"/>
            <a:ext cx="8379883" cy="43709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9091" y="1731821"/>
            <a:ext cx="757381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2700" i="1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700" i="1" dirty="0">
                <a:solidFill>
                  <a:prstClr val="black"/>
                </a:solidFill>
                <a:latin typeface="Calibri"/>
              </a:rPr>
              <a:t>-Ready</a:t>
            </a:r>
            <a:r>
              <a:rPr lang="en-US" sz="2700" dirty="0">
                <a:solidFill>
                  <a:prstClr val="black"/>
                </a:solidFill>
                <a:latin typeface="Calibri"/>
              </a:rPr>
              <a:t> is a test </a:t>
            </a:r>
            <a:r>
              <a:rPr lang="en-US" sz="2700" b="1" dirty="0">
                <a:solidFill>
                  <a:prstClr val="black"/>
                </a:solidFill>
                <a:latin typeface="Calibri"/>
              </a:rPr>
              <a:t>that adapts to you.</a:t>
            </a:r>
          </a:p>
          <a:p>
            <a:pPr marL="285750" indent="-285750" defTabSz="457200">
              <a:buFont typeface="Arial"/>
              <a:buChar char="•"/>
            </a:pPr>
            <a:endParaRPr lang="en-US" sz="2700" b="1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2700" dirty="0">
                <a:solidFill>
                  <a:prstClr val="black"/>
                </a:solidFill>
                <a:latin typeface="Calibri"/>
              </a:rPr>
              <a:t>You will see questions that seem very simple and others that are more difficult until it finds questions that are </a:t>
            </a:r>
            <a:r>
              <a:rPr lang="en-US" sz="2700" b="1" dirty="0">
                <a:solidFill>
                  <a:prstClr val="black"/>
                </a:solidFill>
                <a:latin typeface="Calibri"/>
              </a:rPr>
              <a:t>“just right” </a:t>
            </a:r>
            <a:r>
              <a:rPr lang="en-US" sz="2700" dirty="0">
                <a:solidFill>
                  <a:prstClr val="black"/>
                </a:solidFill>
                <a:latin typeface="Calibri"/>
              </a:rPr>
              <a:t>for you. </a:t>
            </a:r>
          </a:p>
          <a:p>
            <a:pPr marL="285750" indent="-285750" defTabSz="457200">
              <a:buFont typeface="Arial"/>
              <a:buChar char="•"/>
            </a:pPr>
            <a:endParaRPr lang="en-US" sz="27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2700" dirty="0">
                <a:solidFill>
                  <a:prstClr val="black"/>
                </a:solidFill>
                <a:latin typeface="Calibri"/>
              </a:rPr>
              <a:t>You may get </a:t>
            </a:r>
            <a:r>
              <a:rPr lang="en-US" sz="2700" b="1" dirty="0">
                <a:solidFill>
                  <a:prstClr val="black"/>
                </a:solidFill>
                <a:latin typeface="Calibri"/>
              </a:rPr>
              <a:t>questions you have not learned yet.</a:t>
            </a:r>
          </a:p>
          <a:p>
            <a:pPr marL="285750" indent="-285750" defTabSz="457200">
              <a:buFont typeface="Arial"/>
              <a:buChar char="•"/>
            </a:pPr>
            <a:endParaRPr lang="en-US" sz="27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2700" dirty="0">
                <a:solidFill>
                  <a:prstClr val="black"/>
                </a:solidFill>
                <a:latin typeface="Calibri"/>
              </a:rPr>
              <a:t>If you rush</a:t>
            </a:r>
            <a:r>
              <a:rPr lang="en-US" sz="2700" b="1" dirty="0">
                <a:solidFill>
                  <a:prstClr val="black"/>
                </a:solidFill>
                <a:latin typeface="Calibri"/>
              </a:rPr>
              <a:t>, you may have to restart </a:t>
            </a:r>
            <a:r>
              <a:rPr lang="en-US" sz="2700" dirty="0">
                <a:solidFill>
                  <a:prstClr val="black"/>
                </a:solidFill>
                <a:latin typeface="Calibri"/>
              </a:rPr>
              <a:t>the test. </a:t>
            </a:r>
          </a:p>
        </p:txBody>
      </p:sp>
    </p:spTree>
    <p:extLst>
      <p:ext uri="{BB962C8B-B14F-4D97-AF65-F5344CB8AC3E}">
        <p14:creationId xmlns:p14="http://schemas.microsoft.com/office/powerpoint/2010/main" val="89073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39717" y="274639"/>
            <a:ext cx="8490421" cy="6672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717" y="7323"/>
            <a:ext cx="8490421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Once you log in, you will see this page:</a:t>
            </a:r>
          </a:p>
        </p:txBody>
      </p:sp>
      <p:pic>
        <p:nvPicPr>
          <p:cNvPr id="3" name="Picture 2" descr="image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56" y="1123429"/>
            <a:ext cx="81534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9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89933" y="274639"/>
            <a:ext cx="8240184" cy="6672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517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79646"/>
                </a:solidFill>
              </a:rPr>
              <a:t>Next, you will see a page like this: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0736" r="7692" b="29731"/>
          <a:stretch/>
        </p:blipFill>
        <p:spPr>
          <a:xfrm>
            <a:off x="2371783" y="1216556"/>
            <a:ext cx="7320504" cy="48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795</Words>
  <Application>Microsoft Office PowerPoint</Application>
  <PresentationFormat>Widescreen</PresentationFormat>
  <Paragraphs>107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2_Office Theme</vt:lpstr>
      <vt:lpstr>i-Ready Completion</vt:lpstr>
      <vt:lpstr>Student ID</vt:lpstr>
      <vt:lpstr>Important Note</vt:lpstr>
      <vt:lpstr>Preparing  for the i-Ready Diagnostic </vt:lpstr>
      <vt:lpstr>PowerPoint Presentation</vt:lpstr>
      <vt:lpstr>PowerPoint Presentation</vt:lpstr>
      <vt:lpstr>Some helpful reminders:</vt:lpstr>
      <vt:lpstr>Once you log in, you will see this page:</vt:lpstr>
      <vt:lpstr>Next, you will see a page like this:</vt:lpstr>
      <vt:lpstr>In Math, you may see questions that look like this:</vt:lpstr>
      <vt:lpstr>In Reading, you may see questions that look like this:</vt:lpstr>
      <vt:lpstr>PowerPoint Presentation</vt:lpstr>
      <vt:lpstr>Some helpful tips: </vt:lpstr>
      <vt:lpstr>When you are done, you will see:</vt:lpstr>
      <vt:lpstr>PowerPoint Presentation</vt:lpstr>
      <vt:lpstr>For help logging in to i-Ready, please see next slides.</vt:lpstr>
      <vt:lpstr>PowerPoint Presentation</vt:lpstr>
      <vt:lpstr>Student ID</vt:lpstr>
      <vt:lpstr>Chrome issue with i-Ready</vt:lpstr>
      <vt:lpstr>iReady Host Instructions</vt:lpstr>
      <vt:lpstr>Checking iReady Completion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</dc:title>
  <dc:creator>Sarah Schuchard</dc:creator>
  <cp:lastModifiedBy>Melissa Carpenter</cp:lastModifiedBy>
  <cp:revision>6</cp:revision>
  <dcterms:created xsi:type="dcterms:W3CDTF">2018-08-24T02:15:05Z</dcterms:created>
  <dcterms:modified xsi:type="dcterms:W3CDTF">2018-08-27T03:20:16Z</dcterms:modified>
</cp:coreProperties>
</file>