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5" r:id="rId12"/>
    <p:sldId id="273" r:id="rId13"/>
    <p:sldId id="274" r:id="rId14"/>
    <p:sldId id="275" r:id="rId15"/>
    <p:sldId id="276" r:id="rId16"/>
    <p:sldId id="268" r:id="rId17"/>
    <p:sldId id="269" r:id="rId18"/>
    <p:sldId id="270" r:id="rId19"/>
    <p:sldId id="271" r:id="rId20"/>
    <p:sldId id="272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618ED-B53F-46EA-A140-D3609453F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B19D2-F630-45A9-BDFC-04FD0EF31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8E341-AA0E-4911-A945-F5242E9D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BF3F6-6134-42DA-A39A-06F8CBDD0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2535D-97AB-479B-AA36-8563190A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6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4485-CF15-4413-B1DA-63B65368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15312-9A51-4FF0-8A6C-CD1000808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865E0-B7DD-430B-A80E-6C823EE04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F99CA-7719-46E1-9AB5-F08DCEDE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50123-E959-49DF-8AD2-1C5B0881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3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9D9C92-8645-48BF-8886-BCF0CF259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5F7EC-B354-4EB0-B2B9-1DFD576CF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6CBF7-2AF8-40B2-811A-396CF5968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351F5-A4CC-4088-93CF-C2E59481B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647A6-3446-4E59-B819-5758B089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3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9650A-07EE-4357-96B6-EBC02EF03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89784-C54E-4148-B911-3F08D44BA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8EE14-4E75-4332-8B8C-51419EDEC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0A421-A9BC-4B4D-82EE-91CE4D4D6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B50E0-3DF1-47E3-98A4-628119A5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52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82DE9-D275-40FA-AA48-7CA1B8B12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21DDD-7114-4D6B-85E0-57468A7E4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7DA-5A08-4B83-B27F-CE8D08BCC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A3A3D-74E6-4AE7-8023-2BB06590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DA17-FDD2-451A-8D59-4AFBFF85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5D120-C75C-4C20-9C05-46A16F7EA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4D402-DB08-4252-A204-A2A1CA744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334AC-FE2E-4560-AB38-002616AF4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6506B-E2BF-4B54-9710-C25B1F62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2DCE1-05EE-4998-8C9C-E78C5DD1B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5DEF8-BC03-4DC5-A400-5239376D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7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093A3-166D-420D-88D1-8BB48C63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7EB88-BC90-4044-AB0B-40F7F7680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5360A-4894-4D80-A3CA-48C4BCD10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2FE690-4667-4F2A-9894-F26B931FA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22FF8E-3532-4BFD-9A67-6E8F4265DF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4A7B30-D018-4D8B-88BF-0900BA061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8C7C92-AAF0-432C-80B4-19DB9E509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AF197B-61F2-4BEE-83F0-CA4F5F61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B2E65-69B3-4FDA-9F2F-2DCC82D81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5DA02-CAEC-46AE-89AA-8548F9700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66D21-A7CA-431E-9FDC-FBBDBAE7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344DD-B552-47DB-B03E-9A13CBE5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8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3FF32-91A2-4E01-A745-13211EDD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C96E21-081B-412B-85E4-1C01F5BA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CEBE7E-6CE7-4D9C-943C-6EC61F09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5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FDFE0-BC5C-4A92-876F-571B1C63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D972B-27EF-4DCE-A862-71E889795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2A993-DD60-4E47-A6C9-4404C12E8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FD034-52F8-43E1-B0C1-372ABD4C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9E97D-03BD-4132-8D24-4ACC4D68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4EEDB-F270-454D-A03A-E301072C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5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348B-FDF6-4E7E-A26B-DF32951D6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8AAD-6182-48C4-8563-0CB16E987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24044-6CC6-4459-AC4D-40C06EA04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3D375-8D9F-48FE-B9D9-6E857DBBF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F94F1-FCEC-4D8D-8CF6-A262ECF0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B63CB-58DD-4F81-AD0F-B3C4B9F85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8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F6EFAD-2676-44F5-A2A3-CA3C578A3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3F4F5-9F71-469A-AFD5-90EA73BF7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4035B-8D18-4418-A3A5-D2D63962C5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6868F-4344-4A07-A272-4DA6C39BDE1F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7C2FD-0669-4F0C-904A-D8D90E0F3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AE879-0192-438B-B3EB-E591F9E22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99838-30C3-436D-AC10-C2801A35F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4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lobal-zone50.renaissance-go.com/welcomeportal/543829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59F95-C18F-4B9C-8F43-262DFBE5D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STAR 360 Testing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00CF4-62D1-4D61-9045-77E9E2392F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59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atMod val="150000"/>
                <a:shade val="98000"/>
                <a:lumMod val="102000"/>
              </a:schemeClr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AA24DE7-C336-4994-8C52-D9B3F3D0F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3311" y="953311"/>
            <a:ext cx="10603149" cy="5263867"/>
          </a:xfrm>
          <a:prstGeom prst="roundRect">
            <a:avLst>
              <a:gd name="adj" fmla="val 156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04146B-ABED-492D-838D-B02D5BE7F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2752354" cy="2709275"/>
          </a:xfrm>
          <a:prstGeom prst="rect">
            <a:avLst/>
          </a:prstGeom>
          <a:solidFill>
            <a:srgbClr val="3E6593"/>
          </a:solidFill>
          <a:ln>
            <a:solidFill>
              <a:srgbClr val="3E6593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Welcome!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37C7DF-DADF-4448-BC0F-990486761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65" y="2149666"/>
            <a:ext cx="6804078" cy="287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7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D8C0C-95AD-48AC-9BB8-D1F0BFB68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774"/>
            <a:ext cx="10515600" cy="535263"/>
          </a:xfrm>
        </p:spPr>
        <p:txBody>
          <a:bodyPr>
            <a:normAutofit fontScale="90000"/>
          </a:bodyPr>
          <a:lstStyle/>
          <a:p>
            <a:r>
              <a:rPr lang="en-US" dirty="0"/>
              <a:t>Accessing STAR 360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21147-5007-49E0-9347-A78E1707C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4"/>
            <a:ext cx="10515600" cy="536858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Directions for Logging into the STAR360 Assessments:</a:t>
            </a:r>
            <a:endParaRPr lang="en-US" dirty="0"/>
          </a:p>
          <a:p>
            <a:pPr lvl="0"/>
            <a:r>
              <a:rPr lang="en-US" dirty="0"/>
              <a:t> Go to the URL: </a:t>
            </a:r>
          </a:p>
          <a:p>
            <a:pPr lvl="1"/>
            <a:r>
              <a:rPr lang="en-US" dirty="0">
                <a:hlinkClick r:id="rId2"/>
              </a:rPr>
              <a:t>https://global-zone50.renaissance-go.com/welcomeportal/5438299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 On the Welcome page, select I’m</a:t>
            </a:r>
            <a:r>
              <a:rPr lang="en-US" b="1" dirty="0"/>
              <a:t> a Student.</a:t>
            </a:r>
            <a:endParaRPr lang="en-US" dirty="0"/>
          </a:p>
          <a:p>
            <a:pPr lvl="0"/>
            <a:r>
              <a:rPr lang="en-US" dirty="0"/>
              <a:t> Enter your username and password:  </a:t>
            </a:r>
          </a:p>
          <a:p>
            <a:r>
              <a:rPr lang="en-US" dirty="0"/>
              <a:t> a. Username: </a:t>
            </a:r>
            <a:r>
              <a:rPr lang="en-US" b="1" i="1" dirty="0"/>
              <a:t>|student.id|</a:t>
            </a:r>
            <a:r>
              <a:rPr lang="en-US" dirty="0"/>
              <a:t>  You can find this under My Info. </a:t>
            </a:r>
          </a:p>
          <a:p>
            <a:r>
              <a:rPr lang="en-US" dirty="0"/>
              <a:t>b. Password: Your first name (lowercase) + last 3 digits of your student number</a:t>
            </a:r>
          </a:p>
          <a:p>
            <a:r>
              <a:rPr lang="en-US" dirty="0"/>
              <a:t>Example: John Smith, student number 1234567</a:t>
            </a:r>
          </a:p>
          <a:p>
            <a:r>
              <a:rPr lang="en-US" dirty="0"/>
              <a:t>                Username: 1234567</a:t>
            </a:r>
          </a:p>
          <a:p>
            <a:r>
              <a:rPr lang="en-US" dirty="0"/>
              <a:t>                Password: john567</a:t>
            </a:r>
            <a:r>
              <a:rPr lang="en-US" i="1" dirty="0"/>
              <a:t> </a:t>
            </a:r>
            <a:endParaRPr lang="en-US" dirty="0"/>
          </a:p>
          <a:p>
            <a:pPr lvl="0"/>
            <a:r>
              <a:rPr lang="en-US" dirty="0"/>
              <a:t>Click “Star Reading” on the homepage.</a:t>
            </a:r>
          </a:p>
          <a:p>
            <a:pPr lvl="1"/>
            <a:r>
              <a:rPr lang="en-US" dirty="0"/>
              <a:t>Select any one of the class options.  Click “next”.</a:t>
            </a:r>
          </a:p>
          <a:p>
            <a:pPr lvl="1"/>
            <a:r>
              <a:rPr lang="en-US" dirty="0"/>
              <a:t>Click “Start”.</a:t>
            </a:r>
          </a:p>
          <a:p>
            <a:pPr lvl="2"/>
            <a:r>
              <a:rPr lang="en-US" dirty="0"/>
              <a:t>If you have been kicked out and cannot log in, please use the password “admin”.</a:t>
            </a:r>
          </a:p>
          <a:p>
            <a:pPr lvl="0"/>
            <a:r>
              <a:rPr lang="en-US" dirty="0"/>
              <a:t>Click “Star Math” on the homepage.</a:t>
            </a:r>
          </a:p>
          <a:p>
            <a:pPr lvl="1"/>
            <a:r>
              <a:rPr lang="en-US" dirty="0"/>
              <a:t>Select any one of the class options.  Click “next”.</a:t>
            </a:r>
          </a:p>
          <a:p>
            <a:pPr lvl="1"/>
            <a:r>
              <a:rPr lang="en-US" dirty="0"/>
              <a:t>Click “Start”.</a:t>
            </a:r>
          </a:p>
          <a:p>
            <a:pPr lvl="2"/>
            <a:r>
              <a:rPr lang="en-US" dirty="0"/>
              <a:t>If you have been kicked out and cannot log in, please use the password “admin”.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6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4B134-56AA-41BD-8B8C-F0A502C69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D2720-9844-47A8-9A9D-E256AD456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 #1 – Students can’t log into the site or when they do log in, the site doesn’t load right.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sure the students are using Chrome or Firefox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sure the cache is cleared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sure they have the most recent version downloaded</a:t>
            </a:r>
          </a:p>
        </p:txBody>
      </p:sp>
    </p:spTree>
    <p:extLst>
      <p:ext uri="{BB962C8B-B14F-4D97-AF65-F5344CB8AC3E}">
        <p14:creationId xmlns:p14="http://schemas.microsoft.com/office/powerpoint/2010/main" val="248478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41CE-926F-4247-90D8-441D34466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5" y="477984"/>
            <a:ext cx="5220402" cy="203349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Clear Cache:</a:t>
            </a:r>
          </a:p>
          <a:p>
            <a:pPr marL="0" indent="0">
              <a:buNone/>
            </a:pPr>
            <a:r>
              <a:rPr lang="en-US" dirty="0"/>
              <a:t>Select button in upper right corner</a:t>
            </a:r>
          </a:p>
          <a:p>
            <a:pPr marL="0" indent="0">
              <a:buNone/>
            </a:pPr>
            <a:r>
              <a:rPr lang="en-US" dirty="0"/>
              <a:t>Select “More Tools”</a:t>
            </a:r>
          </a:p>
          <a:p>
            <a:pPr marL="0" indent="0">
              <a:buNone/>
            </a:pPr>
            <a:r>
              <a:rPr lang="en-US" dirty="0"/>
              <a:t>Select “Clear Browsing Data”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76212C-D069-4CDD-AB39-FFF86E275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1478"/>
            <a:ext cx="10878633" cy="56049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00F1658-4075-4122-9EA0-390E894F46C9}"/>
              </a:ext>
            </a:extLst>
          </p:cNvPr>
          <p:cNvSpPr/>
          <p:nvPr/>
        </p:nvSpPr>
        <p:spPr>
          <a:xfrm>
            <a:off x="10435168" y="2497103"/>
            <a:ext cx="497145" cy="3874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E96D53-1EE6-4B3E-9556-7316B0322B25}"/>
              </a:ext>
            </a:extLst>
          </p:cNvPr>
          <p:cNvSpPr/>
          <p:nvPr/>
        </p:nvSpPr>
        <p:spPr>
          <a:xfrm>
            <a:off x="8621022" y="5101625"/>
            <a:ext cx="2257611" cy="2926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9A709E-340D-403F-9D96-6A2C18CFF903}"/>
              </a:ext>
            </a:extLst>
          </p:cNvPr>
          <p:cNvSpPr/>
          <p:nvPr/>
        </p:nvSpPr>
        <p:spPr>
          <a:xfrm>
            <a:off x="6268279" y="5536451"/>
            <a:ext cx="2352744" cy="2926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1C1269E-7BAF-41F5-B2FD-4CFEB256F7CA}"/>
              </a:ext>
            </a:extLst>
          </p:cNvPr>
          <p:cNvSpPr txBox="1">
            <a:spLocks/>
          </p:cNvSpPr>
          <p:nvPr/>
        </p:nvSpPr>
        <p:spPr>
          <a:xfrm>
            <a:off x="6096000" y="514167"/>
            <a:ext cx="5220402" cy="203349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/>
              <a:t>Update to newest version: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Select button in upper right corner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Select “Update Google Chrome”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-if “Update Google Chrome” isn’t on the list, it has already been updated to the latest version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552E4D-3D60-4FE4-B258-7BD2A5EF7C19}"/>
              </a:ext>
            </a:extLst>
          </p:cNvPr>
          <p:cNvSpPr txBox="1"/>
          <p:nvPr/>
        </p:nvSpPr>
        <p:spPr>
          <a:xfrm>
            <a:off x="11092070" y="702365"/>
            <a:ext cx="10999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C</a:t>
            </a:r>
          </a:p>
          <a:p>
            <a:pPr algn="ctr"/>
            <a:r>
              <a:rPr lang="en-US" sz="6000" dirty="0"/>
              <a:t>H</a:t>
            </a:r>
          </a:p>
          <a:p>
            <a:pPr algn="ctr"/>
            <a:r>
              <a:rPr lang="en-US" sz="6000" dirty="0"/>
              <a:t>R</a:t>
            </a:r>
          </a:p>
          <a:p>
            <a:pPr algn="ctr"/>
            <a:r>
              <a:rPr lang="en-US" sz="6000" dirty="0"/>
              <a:t>O</a:t>
            </a:r>
          </a:p>
          <a:p>
            <a:pPr algn="ctr"/>
            <a:r>
              <a:rPr lang="en-US" sz="6000" dirty="0"/>
              <a:t>M</a:t>
            </a:r>
          </a:p>
          <a:p>
            <a:pPr algn="ctr"/>
            <a:r>
              <a:rPr lang="en-US" sz="6000" dirty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38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BC1A-75BA-4CE0-B671-3E562D049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7904" y="206296"/>
            <a:ext cx="606287" cy="639348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FIREFOX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2CE6E5-5ECF-4C54-857A-92A82A3DE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216" y="3185994"/>
            <a:ext cx="6233774" cy="226981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C2BB94C-70D8-485B-B2B1-E1A48C79B3D2}"/>
              </a:ext>
            </a:extLst>
          </p:cNvPr>
          <p:cNvSpPr txBox="1">
            <a:spLocks/>
          </p:cNvSpPr>
          <p:nvPr/>
        </p:nvSpPr>
        <p:spPr>
          <a:xfrm>
            <a:off x="255701" y="254743"/>
            <a:ext cx="5200719" cy="33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/>
              <a:t>Clear Cache:</a:t>
            </a:r>
          </a:p>
          <a:p>
            <a:r>
              <a:rPr lang="en-US" dirty="0"/>
              <a:t>Select history button in upper right corner</a:t>
            </a:r>
          </a:p>
          <a:p>
            <a:r>
              <a:rPr lang="en-US" dirty="0"/>
              <a:t>Select “History”</a:t>
            </a:r>
          </a:p>
          <a:p>
            <a:r>
              <a:rPr lang="en-US" dirty="0"/>
              <a:t>Select “Clear Recent History” in the pop-up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4C7F20-B7DF-4C40-94EB-50F91B592A8A}"/>
              </a:ext>
            </a:extLst>
          </p:cNvPr>
          <p:cNvSpPr/>
          <p:nvPr/>
        </p:nvSpPr>
        <p:spPr>
          <a:xfrm>
            <a:off x="8690660" y="3582649"/>
            <a:ext cx="497145" cy="3874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DC02B9-BCCB-469E-9379-EF1A671E7A5C}"/>
              </a:ext>
            </a:extLst>
          </p:cNvPr>
          <p:cNvSpPr/>
          <p:nvPr/>
        </p:nvSpPr>
        <p:spPr>
          <a:xfrm>
            <a:off x="5456420" y="4558748"/>
            <a:ext cx="3631235" cy="2791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9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328C42-ABF0-4E2B-A06E-7E5C1FB99EB8}"/>
              </a:ext>
            </a:extLst>
          </p:cNvPr>
          <p:cNvSpPr txBox="1">
            <a:spLocks/>
          </p:cNvSpPr>
          <p:nvPr/>
        </p:nvSpPr>
        <p:spPr>
          <a:xfrm>
            <a:off x="4414237" y="87843"/>
            <a:ext cx="7171476" cy="27627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/>
              <a:t>Update to newest version:</a:t>
            </a:r>
          </a:p>
          <a:p>
            <a:r>
              <a:rPr lang="en-US" dirty="0"/>
              <a:t>Select button in upper right corner</a:t>
            </a:r>
          </a:p>
          <a:p>
            <a:r>
              <a:rPr lang="en-US" dirty="0"/>
              <a:t>Select “Help”</a:t>
            </a:r>
          </a:p>
          <a:p>
            <a:r>
              <a:rPr lang="en-US" dirty="0"/>
              <a:t>Select “About Firefox”</a:t>
            </a:r>
          </a:p>
          <a:p>
            <a:r>
              <a:rPr lang="en-US" dirty="0"/>
              <a:t>A box will pop up to let you know if the browser is up to 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5993B-B3BC-43CE-B3D3-66986605F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131" y="3116544"/>
            <a:ext cx="2856869" cy="33381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CB5177-29FD-4342-9DFB-9FB022C0B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80" y="544760"/>
            <a:ext cx="3108971" cy="6080982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45C6AB8-E7C1-4948-BD35-4C77C53E1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5713" y="232258"/>
            <a:ext cx="606287" cy="6393484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FIREFOX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BF04E4-3823-4D85-A3CF-94028B82B2EC}"/>
              </a:ext>
            </a:extLst>
          </p:cNvPr>
          <p:cNvSpPr/>
          <p:nvPr/>
        </p:nvSpPr>
        <p:spPr>
          <a:xfrm>
            <a:off x="414580" y="5711688"/>
            <a:ext cx="2531451" cy="3731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9DBE7A-CD3A-4D94-8B44-A54836410039}"/>
              </a:ext>
            </a:extLst>
          </p:cNvPr>
          <p:cNvSpPr/>
          <p:nvPr/>
        </p:nvSpPr>
        <p:spPr>
          <a:xfrm>
            <a:off x="2448886" y="773188"/>
            <a:ext cx="497145" cy="3874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5A9E39-ED72-4668-8D4F-3B7F3A86B246}"/>
              </a:ext>
            </a:extLst>
          </p:cNvPr>
          <p:cNvSpPr/>
          <p:nvPr/>
        </p:nvSpPr>
        <p:spPr>
          <a:xfrm>
            <a:off x="3508153" y="5894801"/>
            <a:ext cx="2262429" cy="2939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6532553-9F18-4DE6-8806-F212C989E9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626" y="3585251"/>
            <a:ext cx="5182807" cy="291532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65A11B2-BE02-4979-84CC-DFB76FF5298C}"/>
              </a:ext>
            </a:extLst>
          </p:cNvPr>
          <p:cNvSpPr/>
          <p:nvPr/>
        </p:nvSpPr>
        <p:spPr>
          <a:xfrm>
            <a:off x="8378326" y="4638656"/>
            <a:ext cx="1335517" cy="2779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4605C03-0B36-457E-8AD0-3F92F10023F1}"/>
              </a:ext>
            </a:extLst>
          </p:cNvPr>
          <p:cNvSpPr/>
          <p:nvPr/>
        </p:nvSpPr>
        <p:spPr>
          <a:xfrm>
            <a:off x="2935988" y="5805047"/>
            <a:ext cx="477886" cy="38371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C8CD4B0-6508-4D16-A74A-D698E74209B1}"/>
              </a:ext>
            </a:extLst>
          </p:cNvPr>
          <p:cNvSpPr/>
          <p:nvPr/>
        </p:nvSpPr>
        <p:spPr>
          <a:xfrm>
            <a:off x="5790521" y="5849924"/>
            <a:ext cx="477886" cy="38371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68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F4A4-0DCA-4BC1-A272-B87C92B02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43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Issue #2 – Students log in too many times and get locked out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B85D4-87ED-4118-A5AB-229E2017D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54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From home page, select your profile in the upper right corner and choose “Manage Apps &amp; Users” from the dropdown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068674-2FC9-4269-8A3F-6B88FBCC5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568" y="3305175"/>
            <a:ext cx="7353300" cy="35528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F4E47C0-4138-4185-8ABA-9F1BCC037EEF}"/>
              </a:ext>
            </a:extLst>
          </p:cNvPr>
          <p:cNvSpPr/>
          <p:nvPr/>
        </p:nvSpPr>
        <p:spPr>
          <a:xfrm>
            <a:off x="7341704" y="3909391"/>
            <a:ext cx="1378226" cy="2517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ED2678FE-62A2-4FD9-917C-C6CAA907ACFB}"/>
              </a:ext>
            </a:extLst>
          </p:cNvPr>
          <p:cNvSpPr/>
          <p:nvPr/>
        </p:nvSpPr>
        <p:spPr>
          <a:xfrm>
            <a:off x="8905461" y="3909391"/>
            <a:ext cx="1683026" cy="251792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02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58BEE-720B-444C-9848-FEB91355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49ADE-2260-465A-804C-F4689E5D6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24" y="3780691"/>
            <a:ext cx="3176954" cy="23962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  Select the “Users” tab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926C8D-5F7D-4269-B601-6DFB3B321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529863"/>
            <a:ext cx="8229600" cy="49434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1FA1428-F37D-456F-A8BC-69DEEC9A7E28}"/>
              </a:ext>
            </a:extLst>
          </p:cNvPr>
          <p:cNvSpPr/>
          <p:nvPr/>
        </p:nvSpPr>
        <p:spPr>
          <a:xfrm>
            <a:off x="3150705" y="4174688"/>
            <a:ext cx="2945295" cy="5571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94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C6C64-57EC-4514-BF22-994D5D6F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0612C-CB59-401D-B21F-FE9E51304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86" y="1825625"/>
            <a:ext cx="231604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3"/>
            </a:pPr>
            <a:r>
              <a:rPr lang="en-US" dirty="0"/>
              <a:t>Select the “Unlock My Students” button</a:t>
            </a:r>
          </a:p>
          <a:p>
            <a:pPr marL="514350" indent="-514350">
              <a:buAutoNum type="arabicPeriod" startAt="3"/>
            </a:pPr>
            <a:r>
              <a:rPr lang="en-US" dirty="0"/>
              <a:t>Choose the correct class or student and click “Unlock” at the top of the page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67D549-50A6-4324-BADA-5A207B52E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225" y="2524125"/>
            <a:ext cx="9629775" cy="43338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2F2B218-CFB9-4C6B-B018-C664525F47CC}"/>
              </a:ext>
            </a:extLst>
          </p:cNvPr>
          <p:cNvSpPr/>
          <p:nvPr/>
        </p:nvSpPr>
        <p:spPr>
          <a:xfrm>
            <a:off x="10456985" y="4929298"/>
            <a:ext cx="1793629" cy="4691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55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5E02E-BBE0-4EB7-A127-49A22C2F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#3 – Student Username and/or Password are not 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B5F59-6D80-4382-90A3-84967990C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13199"/>
            <a:ext cx="3791263" cy="5144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 Follow the same directions</a:t>
            </a:r>
          </a:p>
          <a:p>
            <a:pPr lvl="1"/>
            <a:r>
              <a:rPr lang="en-US" dirty="0"/>
              <a:t>Click on profile</a:t>
            </a:r>
          </a:p>
          <a:p>
            <a:pPr lvl="1"/>
            <a:r>
              <a:rPr lang="en-US" dirty="0"/>
              <a:t>Select “Manage Apps &amp; Users”</a:t>
            </a:r>
          </a:p>
          <a:p>
            <a:pPr lvl="1"/>
            <a:r>
              <a:rPr lang="en-US" dirty="0"/>
              <a:t>Select Users on next page</a:t>
            </a:r>
          </a:p>
          <a:p>
            <a:pPr marL="514350" indent="-514350">
              <a:buAutoNum type="arabicPeriod" startAt="2"/>
            </a:pPr>
            <a:r>
              <a:rPr lang="en-US" dirty="0"/>
              <a:t>Select “Password Report”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476D75-CEB0-4819-9768-171FD5F31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7502" y="3084561"/>
            <a:ext cx="8384498" cy="37734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B914DEF-DA07-4655-9AA1-7045A253AD73}"/>
              </a:ext>
            </a:extLst>
          </p:cNvPr>
          <p:cNvSpPr/>
          <p:nvPr/>
        </p:nvSpPr>
        <p:spPr>
          <a:xfrm>
            <a:off x="9548734" y="5126636"/>
            <a:ext cx="1349115" cy="3867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038A-EFA0-4E7F-B32C-054068CC9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29028-9837-4964-81A7-CB69A1054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47722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Why</a:t>
            </a:r>
          </a:p>
          <a:p>
            <a:pPr lvl="1"/>
            <a:r>
              <a:rPr lang="en-US" dirty="0"/>
              <a:t>To gather data to meet student academic needs.</a:t>
            </a:r>
          </a:p>
          <a:p>
            <a:r>
              <a:rPr lang="en-US" dirty="0"/>
              <a:t>How</a:t>
            </a:r>
          </a:p>
          <a:p>
            <a:pPr lvl="1"/>
            <a:r>
              <a:rPr lang="en-US" dirty="0"/>
              <a:t>Testing directions</a:t>
            </a:r>
          </a:p>
          <a:p>
            <a:pPr lvl="1"/>
            <a:r>
              <a:rPr lang="en-US" dirty="0"/>
              <a:t>troubleshooting</a:t>
            </a:r>
          </a:p>
          <a:p>
            <a:r>
              <a:rPr lang="en-US" dirty="0"/>
              <a:t>When</a:t>
            </a:r>
          </a:p>
          <a:p>
            <a:pPr lvl="1"/>
            <a:r>
              <a:rPr lang="en-US" dirty="0"/>
              <a:t>During WOW</a:t>
            </a:r>
          </a:p>
          <a:p>
            <a:r>
              <a:rPr lang="en-US" dirty="0"/>
              <a:t>Where</a:t>
            </a:r>
          </a:p>
          <a:p>
            <a:pPr lvl="1"/>
            <a:r>
              <a:rPr lang="en-US" dirty="0"/>
              <a:t>Live testing sessions in BBC and Zoom with 30 students</a:t>
            </a:r>
          </a:p>
          <a:p>
            <a:pPr lvl="1"/>
            <a:r>
              <a:rPr lang="en-US" dirty="0"/>
              <a:t>2 teachers—1 test/1 trouble shoot</a:t>
            </a:r>
          </a:p>
          <a:p>
            <a:pPr lvl="1"/>
            <a:r>
              <a:rPr lang="en-US" dirty="0"/>
              <a:t>Make up sessions</a:t>
            </a:r>
          </a:p>
          <a:p>
            <a:pPr lvl="1"/>
            <a:r>
              <a:rPr lang="en-US" dirty="0"/>
              <a:t>Template for No-shows</a:t>
            </a:r>
          </a:p>
          <a:p>
            <a:pPr lvl="1"/>
            <a:r>
              <a:rPr lang="en-US" dirty="0"/>
              <a:t>Template to invite students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561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841F7-FE0F-4239-943A-DBBB4DDB9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29842" cy="495038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en-US" dirty="0"/>
              <a:t>Select “Edit selection” and choose the school, teacher and grade level/course</a:t>
            </a:r>
          </a:p>
          <a:p>
            <a:pPr marL="514350" indent="-514350">
              <a:buAutoNum type="arabicPeriod" startAt="3"/>
            </a:pPr>
            <a:endParaRPr lang="en-US" dirty="0"/>
          </a:p>
          <a:p>
            <a:pPr marL="514350" indent="-514350">
              <a:buAutoNum type="arabicPeriod" startAt="3"/>
            </a:pPr>
            <a:r>
              <a:rPr lang="en-US" dirty="0"/>
              <a:t>The student list will show with usernames and passwords.</a:t>
            </a:r>
          </a:p>
          <a:p>
            <a:pPr marL="0" indent="0">
              <a:buNone/>
            </a:pPr>
            <a:r>
              <a:rPr lang="en-US" dirty="0"/>
              <a:t>You are not able to change either the username or password for students</a:t>
            </a:r>
          </a:p>
          <a:p>
            <a:pPr marL="514350" indent="-514350">
              <a:buAutoNum type="arabicPeriod" startAt="3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A9A1A3-90E5-4A90-BDCD-6296E0D72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5424" y="639814"/>
            <a:ext cx="6547736" cy="23716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51599D-1E04-401D-A4C0-FC4366AFE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8889" y="3807714"/>
            <a:ext cx="7820493" cy="30502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EF00ECC-DFEA-4285-B92C-2B763227085D}"/>
              </a:ext>
            </a:extLst>
          </p:cNvPr>
          <p:cNvSpPr/>
          <p:nvPr/>
        </p:nvSpPr>
        <p:spPr>
          <a:xfrm>
            <a:off x="9674087" y="5566113"/>
            <a:ext cx="251791" cy="122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4C6272-7BEE-4808-95A4-9DD9DE70864E}"/>
              </a:ext>
            </a:extLst>
          </p:cNvPr>
          <p:cNvSpPr/>
          <p:nvPr/>
        </p:nvSpPr>
        <p:spPr>
          <a:xfrm>
            <a:off x="11176198" y="5554310"/>
            <a:ext cx="355203" cy="122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145CD3-163A-42C0-AB03-975F1FEBF82B}"/>
              </a:ext>
            </a:extLst>
          </p:cNvPr>
          <p:cNvSpPr/>
          <p:nvPr/>
        </p:nvSpPr>
        <p:spPr>
          <a:xfrm>
            <a:off x="5173368" y="5554310"/>
            <a:ext cx="875413" cy="1221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075369-A46F-462F-BCB8-17CD9820BE00}"/>
              </a:ext>
            </a:extLst>
          </p:cNvPr>
          <p:cNvSpPr/>
          <p:nvPr/>
        </p:nvSpPr>
        <p:spPr>
          <a:xfrm>
            <a:off x="7904734" y="5332856"/>
            <a:ext cx="2073483" cy="14549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319575-E59E-4DA4-BCBF-7D868FE36B04}"/>
              </a:ext>
            </a:extLst>
          </p:cNvPr>
          <p:cNvSpPr/>
          <p:nvPr/>
        </p:nvSpPr>
        <p:spPr>
          <a:xfrm>
            <a:off x="11020673" y="5332855"/>
            <a:ext cx="1171327" cy="14549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54A11B-F056-44B9-9668-A7EC2296326B}"/>
              </a:ext>
            </a:extLst>
          </p:cNvPr>
          <p:cNvSpPr/>
          <p:nvPr/>
        </p:nvSpPr>
        <p:spPr>
          <a:xfrm>
            <a:off x="6421221" y="1965377"/>
            <a:ext cx="2417979" cy="1814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9746037-2BA5-41E9-9E38-59F54253325D}"/>
              </a:ext>
            </a:extLst>
          </p:cNvPr>
          <p:cNvSpPr/>
          <p:nvPr/>
        </p:nvSpPr>
        <p:spPr>
          <a:xfrm rot="20512981">
            <a:off x="4388996" y="2521064"/>
            <a:ext cx="1832854" cy="24330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33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74D9C-55C8-48E3-84C6-EC658168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#4 – Student is asked for a password when they log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0CA8E-DE4D-4748-95C8-3270E54C0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password is “admin”.</a:t>
            </a:r>
          </a:p>
        </p:txBody>
      </p:sp>
    </p:spTree>
    <p:extLst>
      <p:ext uri="{BB962C8B-B14F-4D97-AF65-F5344CB8AC3E}">
        <p14:creationId xmlns:p14="http://schemas.microsoft.com/office/powerpoint/2010/main" val="2725479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D208-99F9-4317-8D9A-33A5AE6DB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C4185-96DB-47B9-98B9-9933827E9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Test Invite Template</a:t>
            </a:r>
          </a:p>
          <a:p>
            <a:pPr lvl="1"/>
            <a:r>
              <a:rPr lang="en-US" dirty="0"/>
              <a:t>Working camera and mic needed</a:t>
            </a:r>
          </a:p>
          <a:p>
            <a:pPr lvl="1"/>
            <a:r>
              <a:rPr lang="en-US" dirty="0"/>
              <a:t>Assigned date and time</a:t>
            </a:r>
          </a:p>
          <a:p>
            <a:pPr lvl="1"/>
            <a:r>
              <a:rPr lang="en-US" dirty="0"/>
              <a:t>Set up and invite students in a </a:t>
            </a:r>
            <a:r>
              <a:rPr lang="en-US" dirty="0" err="1"/>
              <a:t>BbC</a:t>
            </a:r>
            <a:r>
              <a:rPr lang="en-US" dirty="0"/>
              <a:t> session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8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C35AD-133E-48AB-B777-EEF631F36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C5F69-B3CF-43AA-99C2-2C830B08F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5353878"/>
          </a:xfrm>
        </p:spPr>
        <p:txBody>
          <a:bodyPr/>
          <a:lstStyle/>
          <a:p>
            <a:r>
              <a:rPr lang="en-US" dirty="0"/>
              <a:t>Teachers will use a Direction Template PP</a:t>
            </a:r>
          </a:p>
          <a:p>
            <a:r>
              <a:rPr lang="en-US" dirty="0"/>
              <a:t>Directions</a:t>
            </a:r>
          </a:p>
          <a:p>
            <a:pPr lvl="1"/>
            <a:r>
              <a:rPr lang="en-US" dirty="0"/>
              <a:t>Meet students in </a:t>
            </a:r>
            <a:r>
              <a:rPr lang="en-US" dirty="0" err="1"/>
              <a:t>BbC</a:t>
            </a:r>
            <a:endParaRPr lang="en-US" dirty="0"/>
          </a:p>
          <a:p>
            <a:pPr lvl="1"/>
            <a:r>
              <a:rPr lang="en-US" dirty="0"/>
              <a:t>Zoom link “clickable” in the main room.</a:t>
            </a:r>
          </a:p>
          <a:p>
            <a:pPr lvl="2"/>
            <a:r>
              <a:rPr lang="en-US" dirty="0"/>
              <a:t>All students should also stay in </a:t>
            </a:r>
            <a:r>
              <a:rPr lang="en-US" dirty="0" err="1"/>
              <a:t>BbC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One teacher is active in </a:t>
            </a:r>
            <a:r>
              <a:rPr lang="en-US" dirty="0" err="1"/>
              <a:t>BbC</a:t>
            </a:r>
            <a:r>
              <a:rPr lang="en-US" dirty="0"/>
              <a:t> to troubleshoot issues with Zoom access.</a:t>
            </a:r>
          </a:p>
          <a:p>
            <a:pPr lvl="2"/>
            <a:r>
              <a:rPr lang="en-US" dirty="0"/>
              <a:t>After all students are in Zoom, </a:t>
            </a:r>
            <a:r>
              <a:rPr lang="en-US" dirty="0" err="1"/>
              <a:t>BbC</a:t>
            </a:r>
            <a:r>
              <a:rPr lang="en-US" dirty="0"/>
              <a:t> teacher moves all students to individual BORs.</a:t>
            </a:r>
          </a:p>
          <a:p>
            <a:pPr lvl="1"/>
            <a:r>
              <a:rPr lang="en-US" dirty="0"/>
              <a:t>Go over testing directions (in Zoom).</a:t>
            </a:r>
          </a:p>
          <a:p>
            <a:pPr lvl="1"/>
            <a:r>
              <a:rPr lang="en-US" dirty="0"/>
              <a:t>Give students log-in information.</a:t>
            </a:r>
          </a:p>
          <a:p>
            <a:pPr lvl="1"/>
            <a:r>
              <a:rPr lang="en-US" dirty="0"/>
              <a:t>Actively monitor completion.</a:t>
            </a:r>
          </a:p>
          <a:p>
            <a:pPr lvl="2"/>
            <a:r>
              <a:rPr lang="en-US" dirty="0"/>
              <a:t>If Zoom monitoring raises concerns, check student BOR audio.</a:t>
            </a:r>
          </a:p>
          <a:p>
            <a:pPr lvl="1"/>
            <a:r>
              <a:rPr lang="en-US" dirty="0"/>
              <a:t>Confirm reading and math completion before excusing the student individually.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9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987B5-AFB1-4CA0-B639-72358DE6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Test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52E22-26E0-42FF-812B-A03BB21F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absent students, send Missed Test Template</a:t>
            </a:r>
          </a:p>
          <a:p>
            <a:pPr lvl="1"/>
            <a:r>
              <a:rPr lang="en-US" dirty="0"/>
              <a:t>Invite to make-up session in </a:t>
            </a:r>
            <a:r>
              <a:rPr lang="en-US" dirty="0" err="1"/>
              <a:t>BbC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384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82BC8B3-9A21-48CE-B65B-0511AA0F1F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2A16B6-C6A4-42DB-BE7A-EFCEB26B4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BA325-17E4-494C-989D-BE38DAEC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lang="en-US" dirty="0"/>
              <a:t>Test Invite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B9AA-AB20-43B5-BC2F-43723C43B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939"/>
            <a:ext cx="10515600" cy="50240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Dear Student-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am excited to meet with you to learn all about your academic strengths.  Our school is hosting online testing sessions for STAR 360 reading and math.  This is a requirement, and you are assigned to meet with me DATE at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Each test will last about 20-30 minutes (40-60 minutes total).  You will need to use your working camera and microphone so that teachers can actively monitor and ensure you try your best.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your computer does not have a working camera, you can download an app to your camera-ready smart phone or tablet.   Please use this link [Insert Link] to access the free Zoom app.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be sure to find your session link in your Class Connect schedule.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look forward to “seeing” you soon!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Teacher Name</a:t>
            </a:r>
          </a:p>
        </p:txBody>
      </p:sp>
    </p:spTree>
    <p:extLst>
      <p:ext uri="{BB962C8B-B14F-4D97-AF65-F5344CB8AC3E}">
        <p14:creationId xmlns:p14="http://schemas.microsoft.com/office/powerpoint/2010/main" val="253901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BA325-17E4-494C-989D-BE38DAEC5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287"/>
            <a:ext cx="10515600" cy="622853"/>
          </a:xfrm>
        </p:spPr>
        <p:txBody>
          <a:bodyPr>
            <a:normAutofit fontScale="90000"/>
          </a:bodyPr>
          <a:lstStyle/>
          <a:p>
            <a:r>
              <a:rPr lang="en-US" dirty="0"/>
              <a:t>Missed Test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B9AA-AB20-43B5-BC2F-43723C43B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8140"/>
            <a:ext cx="10515600" cy="565867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900" dirty="0"/>
              <a:t>Dear Student-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I am excited to meet with you to learn all about your academic strengths, but I noticed that you missed your STAR 360 reading and math assigned test time.  This is a requirement, and you are assigned make up these mandatory assessments on DATE at TIME.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Each test will last about 20-30 minutes (for a total of 40-60 minutes).  You will need to use your working camera and microphone so that teachers can actively monitor and ensure you try your best.  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If your computer does not have a working camera, you can download an app to your camera-ready smart phone or tablet.   Please use this link [Insert Link] to access the free Zoom app.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Please be sure to find your session link in your Class Connect schedule.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It is important that you know that failure to complete these assessments during your make up session will result in repeating orientation week and a delay in the beginning of your coursework.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I look forward to “seeing” you soon!</a:t>
            </a:r>
          </a:p>
          <a:p>
            <a:pPr marL="0" indent="0">
              <a:buNone/>
            </a:pPr>
            <a:endParaRPr lang="en-US" sz="2900" dirty="0"/>
          </a:p>
          <a:p>
            <a:pPr marL="0" indent="0">
              <a:buNone/>
            </a:pPr>
            <a:r>
              <a:rPr lang="en-US" sz="2900" dirty="0"/>
              <a:t>Teacher Name</a:t>
            </a:r>
          </a:p>
        </p:txBody>
      </p:sp>
    </p:spTree>
    <p:extLst>
      <p:ext uri="{BB962C8B-B14F-4D97-AF65-F5344CB8AC3E}">
        <p14:creationId xmlns:p14="http://schemas.microsoft.com/office/powerpoint/2010/main" val="371844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4206FE-23B6-4253-99D6-530B52D4B6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Direction Template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DEA19DC-4BFB-492C-AD92-B946C62FB0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1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895</Words>
  <Application>Microsoft Office PowerPoint</Application>
  <PresentationFormat>Widescreen</PresentationFormat>
  <Paragraphs>141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STAR 360 Testing Plan</vt:lpstr>
      <vt:lpstr>Agenda</vt:lpstr>
      <vt:lpstr>Before the Test</vt:lpstr>
      <vt:lpstr>Testing Session</vt:lpstr>
      <vt:lpstr>After the Test Session</vt:lpstr>
      <vt:lpstr>Templates</vt:lpstr>
      <vt:lpstr>Test Invite Template</vt:lpstr>
      <vt:lpstr>Missed Test Template</vt:lpstr>
      <vt:lpstr>Test Direction Template</vt:lpstr>
      <vt:lpstr>Welcome!</vt:lpstr>
      <vt:lpstr>Accessing STAR 360</vt:lpstr>
      <vt:lpstr>Troubleshooting Tips</vt:lpstr>
      <vt:lpstr>PowerPoint Presentation</vt:lpstr>
      <vt:lpstr>FIREFOX</vt:lpstr>
      <vt:lpstr>FIREFOX</vt:lpstr>
      <vt:lpstr>Issue #2 – Students log in too many times and get locked out </vt:lpstr>
      <vt:lpstr>PowerPoint Presentation</vt:lpstr>
      <vt:lpstr>PowerPoint Presentation</vt:lpstr>
      <vt:lpstr>Issue #3 – Student Username and/or Password are not working</vt:lpstr>
      <vt:lpstr>PowerPoint Presentation</vt:lpstr>
      <vt:lpstr>Issue #4 – Student is asked for a password when they log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360 Testing Plan</dc:title>
  <dc:creator>Roth, Renae (CPOA Admin)</dc:creator>
  <cp:lastModifiedBy>Melissa Carpenter</cp:lastModifiedBy>
  <cp:revision>15</cp:revision>
  <dcterms:created xsi:type="dcterms:W3CDTF">2019-07-31T01:59:00Z</dcterms:created>
  <dcterms:modified xsi:type="dcterms:W3CDTF">2019-08-04T04:35:29Z</dcterms:modified>
</cp:coreProperties>
</file>