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9"/>
  </p:notesMasterIdLst>
  <p:sldIdLst>
    <p:sldId id="283" r:id="rId5"/>
    <p:sldId id="582" r:id="rId6"/>
    <p:sldId id="561" r:id="rId7"/>
    <p:sldId id="258" r:id="rId8"/>
    <p:sldId id="562" r:id="rId9"/>
    <p:sldId id="259" r:id="rId10"/>
    <p:sldId id="260" r:id="rId11"/>
    <p:sldId id="558" r:id="rId12"/>
    <p:sldId id="261" r:id="rId13"/>
    <p:sldId id="262" r:id="rId14"/>
    <p:sldId id="263" r:id="rId15"/>
    <p:sldId id="559" r:id="rId16"/>
    <p:sldId id="560" r:id="rId17"/>
    <p:sldId id="268" r:id="rId18"/>
    <p:sldId id="270" r:id="rId19"/>
    <p:sldId id="274" r:id="rId20"/>
    <p:sldId id="275" r:id="rId21"/>
    <p:sldId id="276" r:id="rId22"/>
    <p:sldId id="563" r:id="rId23"/>
    <p:sldId id="564" r:id="rId24"/>
    <p:sldId id="521" r:id="rId25"/>
    <p:sldId id="544" r:id="rId26"/>
    <p:sldId id="533" r:id="rId27"/>
    <p:sldId id="566" r:id="rId28"/>
    <p:sldId id="583" r:id="rId29"/>
    <p:sldId id="575" r:id="rId30"/>
    <p:sldId id="576" r:id="rId31"/>
    <p:sldId id="577" r:id="rId32"/>
    <p:sldId id="578" r:id="rId33"/>
    <p:sldId id="579" r:id="rId34"/>
    <p:sldId id="580" r:id="rId35"/>
    <p:sldId id="581" r:id="rId36"/>
    <p:sldId id="584" r:id="rId37"/>
    <p:sldId id="567" r:id="rId38"/>
    <p:sldId id="565" r:id="rId39"/>
    <p:sldId id="568" r:id="rId40"/>
    <p:sldId id="570" r:id="rId41"/>
    <p:sldId id="257" r:id="rId42"/>
    <p:sldId id="571" r:id="rId43"/>
    <p:sldId id="572" r:id="rId44"/>
    <p:sldId id="573" r:id="rId45"/>
    <p:sldId id="574" r:id="rId46"/>
    <p:sldId id="543" r:id="rId47"/>
    <p:sldId id="285" r:id="rId4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2A21E-B7FB-4354-B3F4-B714C298FFC6}" v="5" dt="2021-01-07T17:04:23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B890716-6F58-4EFC-ACB0-461343813882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ACC5F82-0BFA-48F3-899D-A90BF180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4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C5F82-0BFA-48F3-899D-A90BF1803A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6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7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4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44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7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9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5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8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estingnirvana.com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075BC-9F0B-418E-8440-31162BACD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ACCESS/screener Test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B7243-597A-44E0-82AF-27968BEF0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January 11, 2023</a:t>
            </a:r>
          </a:p>
          <a:p>
            <a:endParaRPr lang="en-US" dirty="0"/>
          </a:p>
          <a:p>
            <a:r>
              <a:rPr lang="en-US" dirty="0"/>
              <a:t>This session will be recorded.</a:t>
            </a:r>
          </a:p>
        </p:txBody>
      </p:sp>
    </p:spTree>
    <p:extLst>
      <p:ext uri="{BB962C8B-B14F-4D97-AF65-F5344CB8AC3E}">
        <p14:creationId xmlns:p14="http://schemas.microsoft.com/office/powerpoint/2010/main" val="177303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517A01-AEF1-4F6F-A633-90425C64C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18" y="232757"/>
            <a:ext cx="8372475" cy="63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CCE97D-C0EC-F6EC-C11E-CEBC49CD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97" y="246888"/>
            <a:ext cx="8474763" cy="63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D76D-22FF-4F60-859D-6ACABB6B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1-3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8203-8992-4C7F-8449-AFD873C6E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The first 3 sections are completed on the computer.</a:t>
            </a:r>
            <a:endParaRPr lang="en-US" sz="2800" b="0" dirty="0">
              <a:effectLst/>
            </a:endParaRP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While the student is completing the Speaking test, please have the ELL staff member on site or call Matt Burns to check the tier assignment. </a:t>
            </a:r>
            <a:endParaRPr lang="en-US" sz="2800" b="0" dirty="0">
              <a:effectLst/>
            </a:endParaRP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b="0" dirty="0">
                <a:effectLst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The tier options are either Tier Pre-A, Tier A, or Tier B/C. </a:t>
            </a: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effectLst/>
            </a:endParaRP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Writing is completed in a paper book.  </a:t>
            </a:r>
            <a:endParaRPr lang="en-US" sz="2800" b="0" dirty="0">
              <a:effectLst/>
            </a:endParaRP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b="0" dirty="0">
                <a:effectLst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Make sure the student completes all sections in the booklet. </a:t>
            </a:r>
            <a:endParaRPr lang="en-US" sz="2800" b="0" dirty="0">
              <a:effectLst/>
            </a:endParaRP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b="0" dirty="0">
                <a:effectLst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All completed test booklets must be shipped in the FedEx envelopes that day. </a:t>
            </a:r>
            <a:endParaRPr lang="en-US" sz="2800" b="0" dirty="0">
              <a:effectLst/>
            </a:endParaRPr>
          </a:p>
          <a:p>
            <a:pPr marL="45720" indent="0">
              <a:buNone/>
            </a:pP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529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7B10-C390-4164-8960-0036CB98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4-12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16BF5-10E6-4389-B783-ABCC337C4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All of the sections are completed on the computer. </a:t>
            </a:r>
            <a:endParaRPr lang="en-US" sz="2800" b="0" dirty="0">
              <a:effectLst/>
            </a:endParaRP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b="0" dirty="0">
                <a:effectLst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Please make sure that when students are speaking clearly and loud enough for the speaker to pick up their voices. </a:t>
            </a:r>
            <a:endParaRPr lang="en-US" sz="2800" b="0" dirty="0">
              <a:effectLst/>
            </a:endParaRP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800" b="0" dirty="0">
                <a:effectLst/>
              </a:rPr>
            </a:b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When students have completed the test makes sure that they are completely logged off of the test and that all sections are complete.</a:t>
            </a:r>
            <a:endParaRPr lang="en-US" sz="2800" b="0" dirty="0">
              <a:effectLst/>
            </a:endParaRPr>
          </a:p>
          <a:p>
            <a:pPr marL="45720" indent="0">
              <a:buNone/>
            </a:pP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1522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557E2D-2334-4259-9AED-89297F4F0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b="162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F5555D-FA41-492F-ACB3-E4CEDC11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ACCESS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4A3E3-E9C8-4A9F-90B7-824F5FCF1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can be accessed in the WIDA Portal</a:t>
            </a:r>
          </a:p>
          <a:p>
            <a:r>
              <a:rPr lang="en-US" dirty="0"/>
              <a:t>Log into the Secure Portal</a:t>
            </a:r>
          </a:p>
          <a:p>
            <a:r>
              <a:rPr lang="en-US" dirty="0"/>
              <a:t>Select “Assessment Training”</a:t>
            </a:r>
          </a:p>
          <a:p>
            <a:r>
              <a:rPr lang="en-US" dirty="0"/>
              <a:t>Search for Online ACCESS for ELLs: Administration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53EE8-4178-47A1-93C9-21156EEF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20" y="4033229"/>
            <a:ext cx="8787058" cy="207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14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6845-0821-4C2A-9B43-FD1E3237F1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Tech and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ABD30D-C698-4CEC-B18E-D5D69868E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9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784E-C7BB-43E3-8AE6-F814B6ED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Set-Up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5FA7-48FA-4C2B-9107-A36BE1C07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Materials in box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•1 proctor computer 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•1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CradlePoint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router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•5 student computers 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•Mouse -5 per box</a:t>
            </a:r>
          </a:p>
          <a:p>
            <a:pPr lvl="1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•Headsets with Mics-5 per box</a:t>
            </a:r>
          </a:p>
          <a:p>
            <a:pPr lvl="1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74320" lvl="1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29BFA-BEBF-4F80-9431-F1B55EA61839}"/>
              </a:ext>
            </a:extLst>
          </p:cNvPr>
          <p:cNvSpPr txBox="1"/>
          <p:nvPr/>
        </p:nvSpPr>
        <p:spPr>
          <a:xfrm>
            <a:off x="5902037" y="1406236"/>
            <a:ext cx="6289963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Helpful Hints: </a:t>
            </a:r>
          </a:p>
          <a:p>
            <a:endParaRPr lang="en-US" dirty="0"/>
          </a:p>
          <a:p>
            <a:r>
              <a:rPr lang="en-US" b="1" u="sng" dirty="0">
                <a:highlight>
                  <a:srgbClr val="FFFF00"/>
                </a:highlight>
              </a:rPr>
              <a:t>As soon as you get to the site</a:t>
            </a:r>
            <a:r>
              <a:rPr lang="en-US" dirty="0"/>
              <a:t>, set up the proctor computers and connect to the </a:t>
            </a:r>
            <a:r>
              <a:rPr lang="en-US" dirty="0" err="1"/>
              <a:t>CradlePoint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Call the phone # on the Laptop Screen if you are having issues connecting. </a:t>
            </a:r>
          </a:p>
          <a:p>
            <a:endParaRPr lang="en-US" dirty="0"/>
          </a:p>
          <a:p>
            <a:r>
              <a:rPr lang="en-US" dirty="0"/>
              <a:t>Plug in all headsets before starting any computers.</a:t>
            </a:r>
          </a:p>
          <a:p>
            <a:endParaRPr lang="en-US" dirty="0"/>
          </a:p>
          <a:p>
            <a:r>
              <a:rPr lang="en-US" dirty="0"/>
              <a:t>If a headset is unplugged for any reason, shut the computer down , plug in a headset and restart. </a:t>
            </a:r>
          </a:p>
          <a:p>
            <a:endParaRPr lang="en-US" dirty="0"/>
          </a:p>
          <a:p>
            <a:r>
              <a:rPr lang="en-US" dirty="0"/>
              <a:t>Continually check internet connection if there is an error message. </a:t>
            </a:r>
          </a:p>
          <a:p>
            <a:endParaRPr lang="en-US" dirty="0"/>
          </a:p>
          <a:p>
            <a:r>
              <a:rPr lang="en-US" dirty="0"/>
              <a:t>Open a browser page to ensure connection.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2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363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46668-5AB2-4F6D-8FDE-848C88525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60419"/>
            <a:ext cx="9872871" cy="52162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Use the Weebly website to find: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Proctor schedule</a:t>
            </a:r>
          </a:p>
          <a:p>
            <a:pPr lvl="2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Includes site and location schedule(currently being updated), training status, and materials exchange plan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This training recording</a:t>
            </a:r>
          </a:p>
          <a:p>
            <a:pPr lvl="1"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Videos to demonstrate how to set up the proctor computer and student computers and get student signed in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D0F824-01F3-4AA0-9916-D9F5CD40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/>
              <a:t>Computer Set-Up (cont'd)</a:t>
            </a:r>
          </a:p>
        </p:txBody>
      </p:sp>
    </p:spTree>
    <p:extLst>
      <p:ext uri="{BB962C8B-B14F-4D97-AF65-F5344CB8AC3E}">
        <p14:creationId xmlns:p14="http://schemas.microsoft.com/office/powerpoint/2010/main" val="361035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F9302D-2184-4587-8CA9-C353AC4D1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Before the test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3BCB118-1A78-478D-8852-20D595834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3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5102-3C3F-409F-825C-F46576B5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0988-1FF9-4871-B9F3-04A84EEA9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4953000" cy="4038600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Put your name in the chat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 descr="A baby sitting on a bed with a computer">
            <a:extLst>
              <a:ext uri="{FF2B5EF4-FFF2-40B4-BE49-F238E27FC236}">
                <a16:creationId xmlns:a16="http://schemas.microsoft.com/office/drawing/2014/main" id="{DBFA4293-46B6-4AB0-4067-830B84219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20" y="845989"/>
            <a:ext cx="2953131" cy="52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8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35F6-9503-442F-AF58-A059B24E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Confirmations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0ACD5-49AF-476F-8739-BE7B27E7B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Proctors are responsible for ensuring the families at their site have confirmed attendance.</a:t>
            </a:r>
          </a:p>
          <a:p>
            <a:r>
              <a:rPr lang="en-US" dirty="0">
                <a:solidFill>
                  <a:schemeClr val="tx1"/>
                </a:solidFill>
              </a:rPr>
              <a:t>Calls should be made before testing if students are not confirmed.</a:t>
            </a:r>
          </a:p>
          <a:p>
            <a:r>
              <a:rPr lang="en-US" dirty="0">
                <a:solidFill>
                  <a:schemeClr val="tx1"/>
                </a:solidFill>
              </a:rPr>
              <a:t>The ELL staff will help by reaching out to their students as they are able but ultimately, it’s the proctor’s job to confirm and reschedule if needed.</a:t>
            </a: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IMPORTANT! If a family requests a SITE change, the form linked in the Assessments website MUST be filled out and please e-mail/zoom Matt with the change as well.</a:t>
            </a:r>
          </a:p>
          <a:p>
            <a:pPr marL="742950" lvl="1" indent="-285750"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Failure to do so may prevent a student being sent home without testing if materials aren’t available.</a:t>
            </a: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sure to remind families to bring snacks/lunch to the site</a:t>
            </a:r>
          </a:p>
          <a:p>
            <a:pPr marL="742950" lvl="1" indent="-28575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We will be providing a snack box for our sites to pass out to students who didn't eat breakfast or didn't bring a lunch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3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1DB304-7043-4982-8F97-A644D998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17" y="990600"/>
            <a:ext cx="4299666" cy="289900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Let’s Go To Testing Nirvana</a:t>
            </a:r>
            <a:br>
              <a:rPr lang="en-US" sz="5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-Confirmations</a:t>
            </a:r>
            <a:br>
              <a: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Reschedules</a:t>
            </a:r>
            <a:b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-Attendance</a:t>
            </a:r>
            <a:endParaRPr lang="en-US" sz="50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6DC81-449E-436B-A20D-770B2635C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4336" y="4514446"/>
            <a:ext cx="4299666" cy="87104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6BC33A4D-DE81-4882-85DD-30D96E569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0FCA612-26E7-4EAF-8096-757A99EC516E}"/>
              </a:ext>
            </a:extLst>
          </p:cNvPr>
          <p:cNvSpPr txBox="1">
            <a:spLocks/>
          </p:cNvSpPr>
          <p:nvPr/>
        </p:nvSpPr>
        <p:spPr>
          <a:xfrm>
            <a:off x="3559602" y="4295362"/>
            <a:ext cx="4299666" cy="191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hlinkClick r:id="rId4"/>
              </a:rPr>
              <a:t>www.testingnirvana.com</a:t>
            </a:r>
            <a:endParaRPr lang="en-US" sz="1800" dirty="0"/>
          </a:p>
          <a:p>
            <a:r>
              <a:rPr lang="en-US" sz="1800" dirty="0"/>
              <a:t>Login:  your k12.com e-mail address</a:t>
            </a:r>
          </a:p>
          <a:p>
            <a:r>
              <a:rPr lang="en-US" sz="1800" dirty="0"/>
              <a:t>Password: Whatever you chose post TN reset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031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CCC456-D15B-4555-8B1F-24F2DA8A4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30F25E-1CA3-4BC6-B460-44E09C678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5220093" cy="4531936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j-lt"/>
              </a:rPr>
              <a:t>Computer sets</a:t>
            </a: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0" dirty="0">
              <a:solidFill>
                <a:schemeClr val="tx1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j-lt"/>
              </a:rPr>
              <a:t>Power Cords</a:t>
            </a: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0" dirty="0">
              <a:solidFill>
                <a:schemeClr val="tx1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j-lt"/>
              </a:rPr>
              <a:t>Power Strips</a:t>
            </a: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j-lt"/>
              </a:rPr>
              <a:t>Extension cords – larger sites</a:t>
            </a: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0" i="0" u="none" strike="noStrike" dirty="0">
              <a:solidFill>
                <a:schemeClr val="tx1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Headsets with Microphones – ear buds can be used if needed (included in computer box)</a:t>
            </a: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Paper Tests – K-3rd </a:t>
            </a: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All Test Scripts </a:t>
            </a: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j-lt"/>
              </a:rPr>
              <a:t>Pencils and scratch paper</a:t>
            </a: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0" dirty="0">
              <a:solidFill>
                <a:schemeClr val="tx1"/>
              </a:solidFill>
              <a:effectLst/>
              <a:latin typeface="+mj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+mj-lt"/>
              </a:rPr>
              <a:t>Testing Tickets</a:t>
            </a:r>
          </a:p>
          <a:p>
            <a:pPr marL="4572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 dirty="0">
                <a:solidFill>
                  <a:schemeClr val="tx1"/>
                </a:solidFill>
              </a:rPr>
            </a:b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B41BB013-B1A3-4BF0-AA1D-104AECBF5DEC}"/>
              </a:ext>
            </a:extLst>
          </p:cNvPr>
          <p:cNvSpPr txBox="1">
            <a:spLocks/>
          </p:cNvSpPr>
          <p:nvPr/>
        </p:nvSpPr>
        <p:spPr>
          <a:xfrm>
            <a:off x="6178485" y="2326064"/>
            <a:ext cx="5220093" cy="453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spcBef>
                <a:spcPts val="0"/>
              </a:spcBef>
              <a:buFont typeface="Corbel" pitchFamily="34" charset="0"/>
              <a:buNone/>
            </a:pPr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Zipper top plastic bags labeled for used pencils and test tickets/scratch paper</a:t>
            </a:r>
          </a:p>
          <a:p>
            <a:pPr marL="45720" indent="0">
              <a:spcBef>
                <a:spcPts val="0"/>
              </a:spcBef>
              <a:buFont typeface="Corbel" pitchFamily="34" charset="0"/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Color page and crayon packs</a:t>
            </a:r>
          </a:p>
          <a:p>
            <a:pPr marL="45720" indent="0">
              <a:spcBef>
                <a:spcPts val="0"/>
              </a:spcBef>
              <a:buFont typeface="Corbel" pitchFamily="34" charset="0"/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 First Aid Kit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Do Not Disturb/No Cell Phone signs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Test Checklists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Sign in Sheets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Seating Charts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Snack Kit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Tape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45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7B821-D2C7-48AA-A3BA-3971050C4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During the test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6842EE0-D240-443C-8D8C-40FE7C93FF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8EA2E-BC54-45E9-BF5D-93A120C27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25864"/>
            <a:ext cx="9872871" cy="5370136"/>
          </a:xfrm>
        </p:spPr>
        <p:txBody>
          <a:bodyPr>
            <a:normAutofit fontScale="92500" lnSpcReduction="20000"/>
          </a:bodyPr>
          <a:lstStyle/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Arrive at least 1 hour early (site depending) and set-up testing computers</a:t>
            </a:r>
            <a:endParaRPr lang="en-US" sz="1760" dirty="0">
              <a:solidFill>
                <a:srgbClr val="A6B727"/>
              </a:solidFill>
              <a:latin typeface="Corbel" panose="020B0503020204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Have families sign in as they arrive and collect all cell phones/wearable technology</a:t>
            </a:r>
            <a:endParaRPr lang="en-US" sz="1440" b="0" i="0" u="none" strike="noStrike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After students are seated, complete the seating chart</a:t>
            </a:r>
            <a:endParaRPr lang="en-US" sz="1440" b="0" i="0" u="none" strike="noStrike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Take Attendance in Testing Nirvana – one proctor should be calling all missing students to try to get them to the site or reschedule</a:t>
            </a:r>
            <a:endParaRPr lang="en-US" sz="1760" b="1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Talk students through logging in and let them start</a:t>
            </a:r>
            <a:endParaRPr lang="en-US" sz="176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Students can work at their own pace</a:t>
            </a:r>
            <a:endParaRPr lang="en-US" sz="176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marL="742950" lvl="1" indent="-285750" rtl="0" fontAlgn="base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Once the 1st-3rd grade students complete the first 2 tests, let your assigned ELL staff member or Matt Burns know to check the correct Tier they need for Writing</a:t>
            </a:r>
            <a:endParaRPr lang="en-US" sz="160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marL="742950" lvl="1" indent="-28575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Remind them to SPEAK UP for the Speaking portion</a:t>
            </a:r>
            <a:endParaRPr lang="en-US" sz="160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Actively proctor </a:t>
            </a:r>
            <a:r>
              <a:rPr lang="en-US" sz="2200" b="0" i="0" u="sng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and monitor 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the test!</a:t>
            </a:r>
            <a:endParaRPr lang="en-US" sz="1440" b="0" i="0" u="none" strike="noStrike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Establish a lunch time for the site (around 12) for all to take a break</a:t>
            </a:r>
            <a:endParaRPr lang="en-US" sz="176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Keep food/drinks away from computers and have them wash hands before testing again</a:t>
            </a:r>
            <a:endParaRPr lang="en-US" sz="176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Once a student finishes, the adult can be called to pick-up</a:t>
            </a:r>
            <a:endParaRPr lang="en-US" sz="176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Make sure the adult/parent/guardian signs the student out</a:t>
            </a:r>
            <a:endParaRPr lang="en-US" sz="176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6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69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9FACFB-5D97-403C-07EC-4D1B2A872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7"/>
          <a:stretch/>
        </p:blipFill>
        <p:spPr>
          <a:xfrm>
            <a:off x="1837945" y="246299"/>
            <a:ext cx="8494776" cy="63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44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1231-3591-418B-97F8-28C24D9E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DA97-7561-43CD-8189-A91129934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71B8D-35A4-457D-849E-23DD4C233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99" y="319689"/>
            <a:ext cx="8319940" cy="6218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CB0DE-2C39-C815-D79B-FC4347308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774" y="4396490"/>
            <a:ext cx="3935858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9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D27B-33FA-4795-A83C-5E848ADD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04F7-212B-4F83-8AEF-6A511592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E7C6B-1702-447E-A9FA-12CA6205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87" y="256935"/>
            <a:ext cx="11321591" cy="63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0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96C6-800B-445E-B827-41CFDC4A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23C55-5EED-4163-88DC-E8F698475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09FEE-2B50-4B34-ABCF-DA281F82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244390"/>
            <a:ext cx="11262790" cy="63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42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D79D9-D8EC-41AF-BE8B-FA644C99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64781-A73E-4298-A9F6-70C6B135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A95FB-DFCE-4107-8AE6-4D6D78AA8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1" y="274460"/>
            <a:ext cx="11227323" cy="63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0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68726-6097-4341-B7D7-5E8E7C50A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227" y="224697"/>
            <a:ext cx="8415435" cy="63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08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F77E5-C465-467F-9DE6-D72E9577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83FED-5ED5-453F-9C97-A4F57426D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1B1A1-7641-4B23-B9F7-3EE1217AA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5" y="237403"/>
            <a:ext cx="11388551" cy="64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53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4CA1-541E-479D-9092-39463607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C3A9D-0706-485D-A8F6-7440BB7E6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0AEA7-DA19-49A1-852A-021943129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26" y="212964"/>
            <a:ext cx="11425286" cy="64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8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63E10-FBB9-446F-B471-0EE0698A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32DE9-12C6-474D-B0B8-E45D192E6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C8D72-CEB8-4EAE-BA22-4FDC3360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85" y="245097"/>
            <a:ext cx="11275012" cy="63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51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F80FDC-46CD-00A9-8001-A8B3D1D1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8" y="1937019"/>
            <a:ext cx="10844784" cy="438869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B95DA22-69B7-D4FD-95A0-3E99550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Tech Issues</a:t>
            </a:r>
          </a:p>
        </p:txBody>
      </p:sp>
    </p:spTree>
    <p:extLst>
      <p:ext uri="{BB962C8B-B14F-4D97-AF65-F5344CB8AC3E}">
        <p14:creationId xmlns:p14="http://schemas.microsoft.com/office/powerpoint/2010/main" val="16523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6DC8C-EB56-401C-805E-686E46A7D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After the test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E6904A-0FAC-41DA-B06D-CEB099BD26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45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98CB2-9BF7-40BF-A3DF-730AF2623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688157"/>
            <a:ext cx="9872871" cy="5901179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NEATLY (please!) pack up the computers. Please make sure all pieces and parts are included and wrap cords/use rubber bands to contain them</a:t>
            </a:r>
            <a:endParaRPr lang="en-US" sz="280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Ship out or hand off to the next proctor based on the Materials Exchange plan (</a:t>
            </a:r>
            <a:r>
              <a:rPr lang="en-US" sz="2800" dirty="0">
                <a:solidFill>
                  <a:srgbClr val="000000"/>
                </a:solidFill>
                <a:latin typeface="Corbel" panose="020B0503020204020204" pitchFamily="34" charset="0"/>
              </a:rPr>
              <a:t>4th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 tab of Proctor Schedule) in the Assessments website</a:t>
            </a:r>
            <a:endParaRPr lang="en-US" sz="280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rtl="0" fontAlgn="base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orbel" panose="020B0503020204020204" pitchFamily="34" charset="0"/>
              </a:rPr>
              <a:t>Matt will add the labels in the outer label pack behind the main shipping label</a:t>
            </a:r>
            <a:endParaRPr lang="en-US" sz="2800" b="0" i="0" u="none" strike="noStrike" dirty="0">
              <a:solidFill>
                <a:srgbClr val="A6B727"/>
              </a:solidFill>
              <a:effectLst/>
              <a:latin typeface="Corbel" panose="020B0503020204020204" pitchFamily="34" charset="0"/>
            </a:endParaRPr>
          </a:p>
          <a:p>
            <a:pPr lvl="2" indent="0">
              <a:spcBef>
                <a:spcPts val="0"/>
              </a:spcBef>
              <a:buNone/>
              <a:tabLst>
                <a:tab pos="1041400" algn="l"/>
              </a:tabLst>
            </a:pPr>
            <a:endParaRPr lang="en-US" sz="30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10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C5A1F1-D2BE-490F-9AB3-F02790F5F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wIDA</a:t>
            </a:r>
            <a:r>
              <a:rPr lang="en-US" dirty="0"/>
              <a:t> Screener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4DD008-79A2-42DB-9A8C-1AC413DFA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6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9206-6D69-43FB-B418-29C4E6ED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A686C-E028-4F95-9BB5-AE14FEBA5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new enrollees with a language of other influence noted in the enrollment paperwork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Must be screened and if score isn’t high enough, will be scheduled to take ACCESS at a later date</a:t>
            </a:r>
          </a:p>
        </p:txBody>
      </p:sp>
    </p:spTree>
    <p:extLst>
      <p:ext uri="{BB962C8B-B14F-4D97-AF65-F5344CB8AC3E}">
        <p14:creationId xmlns:p14="http://schemas.microsoft.com/office/powerpoint/2010/main" val="4200697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7A98-C29B-4696-8323-39FCD5A5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8C59-DFE6-4630-8310-4D42A8DD7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as ACCESS</a:t>
            </a:r>
          </a:p>
          <a:p>
            <a:pPr marL="1028700" lvl="1" indent="-342900"/>
            <a:r>
              <a:rPr lang="en-US" dirty="0"/>
              <a:t>Kindergarten – Paper only with proctor script</a:t>
            </a:r>
          </a:p>
          <a:p>
            <a:pPr marL="1028700" lvl="1" indent="-342900"/>
            <a:r>
              <a:rPr lang="en-US" dirty="0"/>
              <a:t>Grades 1-3 – First 3 sections completed online with Writing as a paper test with proctor script</a:t>
            </a:r>
          </a:p>
          <a:p>
            <a:pPr marL="1028700" lvl="1" indent="-342900"/>
            <a:r>
              <a:rPr lang="en-US" dirty="0"/>
              <a:t>Grades 4-12 – Entire test taken online</a:t>
            </a:r>
          </a:p>
          <a:p>
            <a:pPr marL="1028700" lvl="1" indent="-342900"/>
            <a:r>
              <a:rPr lang="en-US" dirty="0"/>
              <a:t>Student can start test as soon as they arrive</a:t>
            </a:r>
          </a:p>
        </p:txBody>
      </p:sp>
    </p:spTree>
    <p:extLst>
      <p:ext uri="{BB962C8B-B14F-4D97-AF65-F5344CB8AC3E}">
        <p14:creationId xmlns:p14="http://schemas.microsoft.com/office/powerpoint/2010/main" val="2737270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27A98-C29B-4696-8323-39FCD5A5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8C59-DFE6-4630-8310-4D42A8DD7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from ACCESS</a:t>
            </a:r>
          </a:p>
          <a:p>
            <a:pPr marL="1028700" lvl="1" indent="-342900"/>
            <a:r>
              <a:rPr lang="en-US" dirty="0"/>
              <a:t>Kindergarten – Doesn’t use same materials, paper tests need to be scanned and emailed to Matt if no ELL teacher is on site</a:t>
            </a:r>
          </a:p>
          <a:p>
            <a:pPr marL="1028700" lvl="1" indent="-342900"/>
            <a:r>
              <a:rPr lang="en-US" dirty="0"/>
              <a:t>Grades 1-3 – paper writing test needs to be scanned and emailed to Matt if no ELL teacher is on site</a:t>
            </a:r>
          </a:p>
          <a:p>
            <a:pPr marL="1028700" lvl="1" indent="-342900"/>
            <a:r>
              <a:rPr lang="en-US" dirty="0"/>
              <a:t>Grades 4-12 – Uses 1 testing ticket rather than 4. Testing times are shorter</a:t>
            </a:r>
          </a:p>
        </p:txBody>
      </p:sp>
    </p:spTree>
    <p:extLst>
      <p:ext uri="{BB962C8B-B14F-4D97-AF65-F5344CB8AC3E}">
        <p14:creationId xmlns:p14="http://schemas.microsoft.com/office/powerpoint/2010/main" val="46019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card with black text">
            <a:extLst>
              <a:ext uri="{FF2B5EF4-FFF2-40B4-BE49-F238E27FC236}">
                <a16:creationId xmlns:a16="http://schemas.microsoft.com/office/drawing/2014/main" id="{234F0385-C066-4706-6AE9-BB2C33693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23" y="238483"/>
            <a:ext cx="8525481" cy="638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4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F740-9B5C-4FCA-9242-7F1EDA50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52"/>
            <a:ext cx="5613399" cy="5024920"/>
          </a:xfrm>
        </p:spPr>
        <p:txBody>
          <a:bodyPr anchor="ctr">
            <a:normAutofit/>
          </a:bodyPr>
          <a:lstStyle/>
          <a:p>
            <a:r>
              <a:rPr lang="en-US" dirty="0"/>
              <a:t>How this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543F-7A53-4692-88DF-CE9341D6E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624" y="976158"/>
            <a:ext cx="4440589" cy="5024931"/>
          </a:xfrm>
        </p:spPr>
        <p:txBody>
          <a:bodyPr anchor="ctr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000" dirty="0"/>
              <a:t>Screener STs will arrive around 12:30 – PLEASE call ASAP if they don’t show within 20 min.</a:t>
            </a:r>
          </a:p>
          <a:p>
            <a:pPr marL="457200" indent="-457200">
              <a:buAutoNum type="arabicPeriod"/>
            </a:pPr>
            <a:r>
              <a:rPr lang="en-US" sz="2000" dirty="0"/>
              <a:t>All check-in tasks are the same as they are with ACCESS (sign in, collect phones, add to seating chart, etc.)</a:t>
            </a:r>
          </a:p>
          <a:p>
            <a:pPr marL="457200" indent="-457200">
              <a:buAutoNum type="arabicPeriod"/>
            </a:pPr>
            <a:r>
              <a:rPr lang="en-US" sz="2000" dirty="0"/>
              <a:t>Give the student the Screener test</a:t>
            </a:r>
          </a:p>
          <a:p>
            <a:pPr marL="457200" indent="-457200">
              <a:buAutoNum type="arabicPeriod"/>
            </a:pPr>
            <a:r>
              <a:rPr lang="en-US" sz="2000" dirty="0"/>
              <a:t>If testing a K-3</a:t>
            </a:r>
            <a:r>
              <a:rPr lang="en-US" sz="2000" baseline="30000" dirty="0"/>
              <a:t>rd</a:t>
            </a:r>
            <a:r>
              <a:rPr lang="en-US" sz="2000" dirty="0"/>
              <a:t> grader, scan all pages of the written part of the test and email to Melissa Carpenter if no ELL staff member is on site.</a:t>
            </a:r>
          </a:p>
          <a:p>
            <a:pPr marL="457200" indent="-457200">
              <a:buAutoNum type="arabicPeriod"/>
            </a:pPr>
            <a:r>
              <a:rPr lang="en-US" sz="2000" dirty="0"/>
              <a:t>If the student qualifies, the ELL teacher will reach out to the family to schedule them for ACCESS testing later.</a:t>
            </a:r>
          </a:p>
        </p:txBody>
      </p:sp>
    </p:spTree>
    <p:extLst>
      <p:ext uri="{BB962C8B-B14F-4D97-AF65-F5344CB8AC3E}">
        <p14:creationId xmlns:p14="http://schemas.microsoft.com/office/powerpoint/2010/main" val="1276146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1FC88-92BE-44A6-843F-063C56BC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Included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AF770-DFE3-4077-B576-E5D972A11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Tickets – 1 per student – Grades 1-12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I will send a link to the online test ticket notebook each week in my proctor email to give access to any test tickets of students who enrolled after materials were sent 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Kinder proctor script, Score sheets, Cue Booklets and Writing packet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Grades 1-3 Proctor Script and Writing Booklets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Screener Checklist to ensure all steps are completed </a:t>
            </a:r>
          </a:p>
        </p:txBody>
      </p:sp>
    </p:spTree>
    <p:extLst>
      <p:ext uri="{BB962C8B-B14F-4D97-AF65-F5344CB8AC3E}">
        <p14:creationId xmlns:p14="http://schemas.microsoft.com/office/powerpoint/2010/main" val="4070758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D6A66-6780-462A-9B8D-C85288CF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503D-FC6C-4F8B-9A98-B9E2B17B5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completed test packets/sheets and test tickets to used test ticket bag</a:t>
            </a:r>
          </a:p>
          <a:p>
            <a:r>
              <a:rPr lang="en-US" dirty="0"/>
              <a:t>Continue monitoring ACCESS testers</a:t>
            </a:r>
          </a:p>
          <a:p>
            <a:r>
              <a:rPr lang="en-US" dirty="0"/>
              <a:t>Mark Attendance in Testing Nirvana (under WIDA Screener – NOT ACCESS)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8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7B821-D2C7-48AA-A3BA-3971050C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 Website…Let’s Go!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E83FD-D9B6-493F-9884-BCF51EBB9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https://cok12assessments.weebly.com/</a:t>
            </a:r>
          </a:p>
        </p:txBody>
      </p:sp>
    </p:spTree>
    <p:extLst>
      <p:ext uri="{BB962C8B-B14F-4D97-AF65-F5344CB8AC3E}">
        <p14:creationId xmlns:p14="http://schemas.microsoft.com/office/powerpoint/2010/main" val="614517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732A-E6EA-4D42-8AD5-E6CAE5C4A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Thanks for your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252AA-8C09-48AB-A65E-87E05C4D34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09724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4FFC-F076-4348-9D43-CE2974C837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does the test work?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6517C-68FD-49A4-8F65-A762AB584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617CD2-0BC2-4F42-82CF-FD7AE046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33" y="238821"/>
            <a:ext cx="8436133" cy="63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FC5E3-4863-1925-8365-0B22BC024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39" y="244291"/>
            <a:ext cx="7717001" cy="2843105"/>
          </a:xfrm>
          <a:prstGeom prst="rect">
            <a:avLst/>
          </a:prstGeom>
        </p:spPr>
      </p:pic>
      <p:pic>
        <p:nvPicPr>
          <p:cNvPr id="8" name="Picture 7" descr="A screenshot of a test&#10;&#10;Description automatically generated">
            <a:extLst>
              <a:ext uri="{FF2B5EF4-FFF2-40B4-BE49-F238E27FC236}">
                <a16:creationId xmlns:a16="http://schemas.microsoft.com/office/drawing/2014/main" id="{68DC6E46-C9B0-845A-E254-C3FDAAB91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39" y="3168249"/>
            <a:ext cx="7717001" cy="34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1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81D9-1AAE-493F-8B40-4B920160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Kindergarten &amp; Alternate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D3498-AAD4-49F7-AC95-FB8786401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9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a child sitting at a table&#10;&#10;Description automatically generated">
            <a:extLst>
              <a:ext uri="{FF2B5EF4-FFF2-40B4-BE49-F238E27FC236}">
                <a16:creationId xmlns:a16="http://schemas.microsoft.com/office/drawing/2014/main" id="{E2929F8C-D947-172B-37DE-9E7A8C541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14" y="370411"/>
            <a:ext cx="4172532" cy="4324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63D650-0FD0-4C83-3D7C-D66CF17A7AEA}"/>
              </a:ext>
            </a:extLst>
          </p:cNvPr>
          <p:cNvSpPr txBox="1"/>
          <p:nvPr/>
        </p:nvSpPr>
        <p:spPr>
          <a:xfrm>
            <a:off x="514350" y="370411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Kindergarten ACCESS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D1378-3CAE-633A-1990-81AAD1CFC132}"/>
              </a:ext>
            </a:extLst>
          </p:cNvPr>
          <p:cNvSpPr txBox="1"/>
          <p:nvPr/>
        </p:nvSpPr>
        <p:spPr>
          <a:xfrm>
            <a:off x="603504" y="1600200"/>
            <a:ext cx="6355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Kinder ACCESS usually takes about 45 minutes but no more than 60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be completed by volunteer ELL staff</a:t>
            </a:r>
          </a:p>
        </p:txBody>
      </p:sp>
    </p:spTree>
    <p:extLst>
      <p:ext uri="{BB962C8B-B14F-4D97-AF65-F5344CB8AC3E}">
        <p14:creationId xmlns:p14="http://schemas.microsoft.com/office/powerpoint/2010/main" val="213935975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EA24A07CAB64A9B568C3C3BC2EC9C" ma:contentTypeVersion="13" ma:contentTypeDescription="Create a new document." ma:contentTypeScope="" ma:versionID="388e4a7c40c4734755c4db1b0902820b">
  <xsd:schema xmlns:xsd="http://www.w3.org/2001/XMLSchema" xmlns:xs="http://www.w3.org/2001/XMLSchema" xmlns:p="http://schemas.microsoft.com/office/2006/metadata/properties" xmlns:ns3="db595c9b-fe1a-47da-9733-a3631d69f64b" xmlns:ns4="658eb49f-2818-4a74-9bd3-166d560bce5f" targetNamespace="http://schemas.microsoft.com/office/2006/metadata/properties" ma:root="true" ma:fieldsID="35a75dab5aa965f93124540123a01353" ns3:_="" ns4:_="">
    <xsd:import namespace="db595c9b-fe1a-47da-9733-a3631d69f64b"/>
    <xsd:import namespace="658eb49f-2818-4a74-9bd3-166d560bce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95c9b-fe1a-47da-9733-a3631d69f6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b49f-2818-4a74-9bd3-166d560bc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408C5C-C540-49A2-BC09-7ABB0B6C15C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b595c9b-fe1a-47da-9733-a3631d69f64b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58eb49f-2818-4a74-9bd3-166d560bce5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3DD79B-8055-40D8-8DB8-1DD4DEA839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FDA381-2EC2-41E8-AA36-C2199D13711B}">
  <ds:schemaRefs>
    <ds:schemaRef ds:uri="658eb49f-2818-4a74-9bd3-166d560bce5f"/>
    <ds:schemaRef ds:uri="db595c9b-fe1a-47da-9733-a3631d69f6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5572</TotalTime>
  <Words>1316</Words>
  <Application>Microsoft Office PowerPoint</Application>
  <PresentationFormat>Widescreen</PresentationFormat>
  <Paragraphs>159</Paragraphs>
  <Slides>44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Corbel</vt:lpstr>
      <vt:lpstr>Wingdings 3</vt:lpstr>
      <vt:lpstr>Basis</vt:lpstr>
      <vt:lpstr>ACCESS/screener Test Training</vt:lpstr>
      <vt:lpstr>Do Now</vt:lpstr>
      <vt:lpstr>PowerPoint Presentation</vt:lpstr>
      <vt:lpstr>PowerPoint Presentation</vt:lpstr>
      <vt:lpstr>How does the test work?</vt:lpstr>
      <vt:lpstr>PowerPoint Presentation</vt:lpstr>
      <vt:lpstr>PowerPoint Presentation</vt:lpstr>
      <vt:lpstr>Kindergarten &amp; Alternate</vt:lpstr>
      <vt:lpstr>PowerPoint Presentation</vt:lpstr>
      <vt:lpstr>PowerPoint Presentation</vt:lpstr>
      <vt:lpstr>PowerPoint Presentation</vt:lpstr>
      <vt:lpstr>Grades 1-3 Test</vt:lpstr>
      <vt:lpstr>Grades 4-12</vt:lpstr>
      <vt:lpstr>PowerPoint Presentation</vt:lpstr>
      <vt:lpstr>Required ACCESS Training</vt:lpstr>
      <vt:lpstr>Tech and Materials</vt:lpstr>
      <vt:lpstr>Computer Set-Up</vt:lpstr>
      <vt:lpstr>Computer Set-Up (cont'd)</vt:lpstr>
      <vt:lpstr>Before the test</vt:lpstr>
      <vt:lpstr>Confirmations</vt:lpstr>
      <vt:lpstr>Let’s Go To Testing Nirvana  -Confirmations -Reschedules -Attendance</vt:lpstr>
      <vt:lpstr>Materials</vt:lpstr>
      <vt:lpstr>During the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Tech Issues</vt:lpstr>
      <vt:lpstr>After the test</vt:lpstr>
      <vt:lpstr>PowerPoint Presentation</vt:lpstr>
      <vt:lpstr>wIDA Screener</vt:lpstr>
      <vt:lpstr>Who is this for?</vt:lpstr>
      <vt:lpstr>Testing Format</vt:lpstr>
      <vt:lpstr>Testing Format</vt:lpstr>
      <vt:lpstr>How this works</vt:lpstr>
      <vt:lpstr>Materials Included</vt:lpstr>
      <vt:lpstr>Wrap-Up</vt:lpstr>
      <vt:lpstr>Assessments Website…Let’s Go!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Sisneros</dc:creator>
  <cp:lastModifiedBy>Burns, Matt</cp:lastModifiedBy>
  <cp:revision>38</cp:revision>
  <cp:lastPrinted>2023-01-06T20:17:57Z</cp:lastPrinted>
  <dcterms:created xsi:type="dcterms:W3CDTF">2019-12-10T04:57:09Z</dcterms:created>
  <dcterms:modified xsi:type="dcterms:W3CDTF">2023-12-11T20:27:02Z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0x010100FD1EA24A07CAB64A9B568C3C3BC2EC9C</vt:lpwstr>
  </property>
</Properties>
</file>