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3"/>
  </p:notesMasterIdLst>
  <p:sldIdLst>
    <p:sldId id="256" r:id="rId2"/>
    <p:sldId id="549" r:id="rId3"/>
    <p:sldId id="546" r:id="rId4"/>
    <p:sldId id="550" r:id="rId5"/>
    <p:sldId id="424" r:id="rId6"/>
    <p:sldId id="522" r:id="rId7"/>
    <p:sldId id="523" r:id="rId8"/>
    <p:sldId id="520" r:id="rId9"/>
    <p:sldId id="476" r:id="rId10"/>
    <p:sldId id="555" r:id="rId11"/>
    <p:sldId id="556" r:id="rId12"/>
    <p:sldId id="557" r:id="rId13"/>
    <p:sldId id="551" r:id="rId14"/>
    <p:sldId id="524" r:id="rId15"/>
    <p:sldId id="553" r:id="rId16"/>
    <p:sldId id="552" r:id="rId17"/>
    <p:sldId id="516" r:id="rId18"/>
    <p:sldId id="515" r:id="rId19"/>
    <p:sldId id="517" r:id="rId20"/>
    <p:sldId id="518" r:id="rId21"/>
    <p:sldId id="465" r:id="rId22"/>
    <p:sldId id="511" r:id="rId23"/>
    <p:sldId id="428" r:id="rId24"/>
    <p:sldId id="526" r:id="rId25"/>
    <p:sldId id="525" r:id="rId26"/>
    <p:sldId id="521" r:id="rId27"/>
    <p:sldId id="544" r:id="rId28"/>
    <p:sldId id="543" r:id="rId29"/>
    <p:sldId id="558" r:id="rId30"/>
    <p:sldId id="547" r:id="rId31"/>
    <p:sldId id="51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15E54-AE2D-46BD-9A89-6C2BCF5D46B8}" v="1514" dt="2020-10-23T17:39:41.383"/>
    <p1510:client id="{0DE18E18-40C2-4456-9A9A-477082297448}" v="3" dt="2020-10-23T04:20:16.377"/>
    <p1510:client id="{D668E054-855E-EAF2-C8D6-F60D63133C73}" v="4" dt="2020-10-23T14:46:15.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AB9CF-4BD1-402F-95EB-5CD4FB567925}" type="datetimeFigureOut">
              <a:rPr lang="en-US" smtClean="0"/>
              <a:t>8/14/2022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3BCFF0-8FFC-428D-9443-115CFF2EE465}" type="slidenum">
              <a:rPr lang="en-US" smtClean="0"/>
              <a:t>‹#›</a:t>
            </a:fld>
            <a:endParaRPr lang="en-US"/>
          </a:p>
        </p:txBody>
      </p:sp>
    </p:spTree>
    <p:extLst>
      <p:ext uri="{BB962C8B-B14F-4D97-AF65-F5344CB8AC3E}">
        <p14:creationId xmlns:p14="http://schemas.microsoft.com/office/powerpoint/2010/main" val="411130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to make identification decisions</a:t>
            </a:r>
            <a:r>
              <a:rPr lang="en-US" baseline="0" dirty="0"/>
              <a:t> about students ELL and to determine if EL support is needed</a:t>
            </a:r>
          </a:p>
          <a:p>
            <a:r>
              <a:rPr lang="en-US" baseline="0" dirty="0"/>
              <a:t>The WIDA Screener should be considered as one element in the decision making process and should be supported by other evidence (BOE, HLS, teacher </a:t>
            </a:r>
            <a:r>
              <a:rPr lang="en-US" baseline="0" dirty="0" err="1"/>
              <a:t>recommondations</a:t>
            </a:r>
            <a:r>
              <a:rPr lang="en-US" baseline="0" dirty="0"/>
              <a:t>)</a:t>
            </a:r>
          </a:p>
          <a:p>
            <a:endParaRPr lang="en-US" dirty="0"/>
          </a:p>
          <a:p>
            <a:r>
              <a:rPr lang="en-US" baseline="0" dirty="0"/>
              <a:t>Cannot be used to substitute for ACCESS 2.0 </a:t>
            </a:r>
          </a:p>
          <a:p>
            <a:r>
              <a:rPr lang="en-US" baseline="0" dirty="0"/>
              <a:t>Should not be used to exit a student from support services  </a:t>
            </a:r>
          </a:p>
          <a:p>
            <a:r>
              <a:rPr lang="en-US" baseline="0" dirty="0"/>
              <a:t>Should not be used as a diagnostic or predictive assessment (comparing performance in one domain to another language domain or student’s future proficiency)</a:t>
            </a:r>
          </a:p>
          <a:p>
            <a:endParaRPr lang="en-US" dirty="0"/>
          </a:p>
          <a:p>
            <a:endParaRPr lang="en-US" dirty="0"/>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5</a:t>
            </a:fld>
            <a:endParaRPr lang="en-US"/>
          </a:p>
        </p:txBody>
      </p:sp>
    </p:spTree>
    <p:extLst>
      <p:ext uri="{BB962C8B-B14F-4D97-AF65-F5344CB8AC3E}">
        <p14:creationId xmlns:p14="http://schemas.microsoft.com/office/powerpoint/2010/main" val="3117550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a:t>
            </a:r>
            <a:r>
              <a:rPr lang="en-US" baseline="0" dirty="0"/>
              <a:t> opens link “click here” to begin</a:t>
            </a:r>
          </a:p>
          <a:p>
            <a:r>
              <a:rPr lang="en-US" baseline="0" dirty="0"/>
              <a:t>Domains will be unlinked and marked “completed” once finished</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20</a:t>
            </a:fld>
            <a:endParaRPr lang="en-US"/>
          </a:p>
        </p:txBody>
      </p:sp>
    </p:spTree>
    <p:extLst>
      <p:ext uri="{BB962C8B-B14F-4D97-AF65-F5344CB8AC3E}">
        <p14:creationId xmlns:p14="http://schemas.microsoft.com/office/powerpoint/2010/main" val="388973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Are there any Colorado specific items that need to be added?</a:t>
            </a:r>
          </a:p>
          <a:p>
            <a:r>
              <a:rPr lang="en-US" baseline="0" dirty="0"/>
              <a:t>Adapted from page 13 of the CDE packet/page 12 of paper packet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21</a:t>
            </a:fld>
            <a:endParaRPr lang="en-US"/>
          </a:p>
        </p:txBody>
      </p:sp>
    </p:spTree>
    <p:extLst>
      <p:ext uri="{BB962C8B-B14F-4D97-AF65-F5344CB8AC3E}">
        <p14:creationId xmlns:p14="http://schemas.microsoft.com/office/powerpoint/2010/main" val="784966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Are there any Colorado specific items that need to be added?</a:t>
            </a:r>
          </a:p>
          <a:p>
            <a:r>
              <a:rPr lang="en-US" baseline="0" dirty="0"/>
              <a:t>Adapted from page 13 of the CDE packet/page 12 of paper packet</a:t>
            </a:r>
          </a:p>
          <a:p>
            <a:endParaRPr lang="en-US" baseline="0" dirty="0"/>
          </a:p>
          <a:p>
            <a:r>
              <a:rPr lang="en-US" baseline="0" dirty="0"/>
              <a:t>Assistance with computer is ok</a:t>
            </a:r>
          </a:p>
          <a:p>
            <a:r>
              <a:rPr lang="en-US" baseline="0" dirty="0"/>
              <a:t>Assistance with content is not ok</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22</a:t>
            </a:fld>
            <a:endParaRPr lang="en-US"/>
          </a:p>
        </p:txBody>
      </p:sp>
    </p:spTree>
    <p:extLst>
      <p:ext uri="{BB962C8B-B14F-4D97-AF65-F5344CB8AC3E}">
        <p14:creationId xmlns:p14="http://schemas.microsoft.com/office/powerpoint/2010/main" val="2688956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Guestimate….could be longer or shorter; not a timed test…as much time as they need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Test is designed</a:t>
            </a:r>
            <a:r>
              <a:rPr lang="en-US" sz="1200" kern="1200" baseline="0" dirty="0">
                <a:solidFill>
                  <a:schemeClr val="tx1"/>
                </a:solidFill>
                <a:effectLst/>
                <a:latin typeface="+mn-lt"/>
                <a:ea typeface="+mn-ea"/>
                <a:cs typeface="+mn-cs"/>
              </a:rPr>
              <a:t> to be completed in one session, however pausing is allowed for breaks,/drills/loss of power</a:t>
            </a:r>
          </a:p>
          <a:p>
            <a:r>
              <a:rPr lang="en-US" sz="1200" kern="1200" baseline="0" dirty="0">
                <a:solidFill>
                  <a:schemeClr val="tx1"/>
                </a:solidFill>
                <a:effectLst/>
                <a:latin typeface="+mn-lt"/>
                <a:ea typeface="+mn-ea"/>
                <a:cs typeface="+mn-cs"/>
              </a:rPr>
              <a:t>Pausing longer than 30 minutes will result in a computer logout</a:t>
            </a:r>
          </a:p>
          <a:p>
            <a:r>
              <a:rPr lang="en-US" sz="1200" kern="1200" baseline="0" dirty="0">
                <a:solidFill>
                  <a:schemeClr val="tx1"/>
                </a:solidFill>
                <a:effectLst/>
                <a:latin typeface="+mn-lt"/>
                <a:ea typeface="+mn-ea"/>
                <a:cs typeface="+mn-cs"/>
              </a:rPr>
              <a:t>Log back in using the same test ticket and resume testing</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7042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WIDA Screener Paper is divided into five grade-level clusters:  Special note on grade clusters.  </a:t>
            </a:r>
          </a:p>
          <a:p>
            <a:r>
              <a:rPr lang="en-US" sz="1200" b="0" i="0" kern="1200" dirty="0">
                <a:solidFill>
                  <a:schemeClr val="tx1"/>
                </a:solidFill>
                <a:effectLst/>
                <a:latin typeface="+mn-lt"/>
                <a:ea typeface="+mn-ea"/>
                <a:cs typeface="+mn-cs"/>
              </a:rPr>
              <a:t>It is not used to exit students from an EL</a:t>
            </a:r>
            <a:r>
              <a:rPr lang="en-US" sz="1200" b="0" i="0" kern="1200" baseline="0" dirty="0">
                <a:solidFill>
                  <a:schemeClr val="tx1"/>
                </a:solidFill>
                <a:effectLst/>
                <a:latin typeface="+mn-lt"/>
                <a:ea typeface="+mn-ea"/>
                <a:cs typeface="+mn-cs"/>
              </a:rPr>
              <a:t> Program like the ACCESS for ELLs 2.0 assessment,</a:t>
            </a:r>
            <a:endParaRPr lang="en-US" dirty="0"/>
          </a:p>
        </p:txBody>
      </p:sp>
    </p:spTree>
    <p:extLst>
      <p:ext uri="{BB962C8B-B14F-4D97-AF65-F5344CB8AC3E}">
        <p14:creationId xmlns:p14="http://schemas.microsoft.com/office/powerpoint/2010/main" val="1685075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Shape 1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24" name="Shape 132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lnSpc>
                <a:spcPct val="107000"/>
              </a:lnSpc>
              <a:spcBef>
                <a:spcPts val="0"/>
              </a:spcBef>
              <a:spcAft>
                <a:spcPts val="0"/>
              </a:spcAft>
              <a:buNone/>
            </a:pPr>
            <a:endParaRPr lang="en-US" sz="1200" b="0" i="1" u="none" strike="noStrike" cap="none" dirty="0">
              <a:solidFill>
                <a:srgbClr val="000000"/>
              </a:solidFill>
              <a:latin typeface="Calibri"/>
              <a:ea typeface="Calibri"/>
              <a:cs typeface="Calibri"/>
              <a:sym typeface="Calibri"/>
            </a:endParaRPr>
          </a:p>
        </p:txBody>
      </p:sp>
      <p:sp>
        <p:nvSpPr>
          <p:cNvPr id="1325" name="Shape 132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78905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Shape 1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24" name="Shape 132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lnSpc>
                <a:spcPct val="107000"/>
              </a:lnSpc>
              <a:spcBef>
                <a:spcPts val="0"/>
              </a:spcBef>
              <a:spcAft>
                <a:spcPts val="0"/>
              </a:spcAft>
              <a:buNone/>
            </a:pPr>
            <a:endParaRPr lang="en-US" sz="1200" b="0" i="1" u="none" strike="noStrike" cap="none" dirty="0">
              <a:solidFill>
                <a:srgbClr val="000000"/>
              </a:solidFill>
              <a:latin typeface="Calibri"/>
              <a:ea typeface="Calibri"/>
              <a:cs typeface="Calibri"/>
              <a:sym typeface="Calibri"/>
            </a:endParaRPr>
          </a:p>
        </p:txBody>
      </p:sp>
      <p:sp>
        <p:nvSpPr>
          <p:cNvPr id="1325" name="Shape 132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40881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Shape 1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24" name="Shape 132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lnSpc>
                <a:spcPct val="107000"/>
              </a:lnSpc>
              <a:spcBef>
                <a:spcPts val="0"/>
              </a:spcBef>
              <a:spcAft>
                <a:spcPts val="0"/>
              </a:spcAft>
              <a:buNone/>
            </a:pPr>
            <a:endParaRPr lang="en-US" sz="1200" b="0" i="1" u="none" strike="noStrike" cap="none" dirty="0">
              <a:solidFill>
                <a:srgbClr val="000000"/>
              </a:solidFill>
              <a:latin typeface="Calibri"/>
              <a:ea typeface="Calibri"/>
              <a:cs typeface="Calibri"/>
              <a:sym typeface="Calibri"/>
            </a:endParaRPr>
          </a:p>
        </p:txBody>
      </p:sp>
      <p:sp>
        <p:nvSpPr>
          <p:cNvPr id="1325" name="Shape 132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83307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Shape 1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24" name="Shape 132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lnSpc>
                <a:spcPct val="107000"/>
              </a:lnSpc>
              <a:spcBef>
                <a:spcPts val="0"/>
              </a:spcBef>
              <a:spcAft>
                <a:spcPts val="0"/>
              </a:spcAft>
              <a:buNone/>
            </a:pPr>
            <a:endParaRPr lang="en-US" sz="1200" b="0" i="1" u="none" strike="noStrike" cap="none" dirty="0">
              <a:solidFill>
                <a:srgbClr val="000000"/>
              </a:solidFill>
              <a:latin typeface="Calibri"/>
              <a:ea typeface="Calibri"/>
              <a:cs typeface="Calibri"/>
              <a:sym typeface="Calibri"/>
            </a:endParaRPr>
          </a:p>
        </p:txBody>
      </p:sp>
      <p:sp>
        <p:nvSpPr>
          <p:cNvPr id="1325" name="Shape 132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US" sz="1200">
                <a:solidFill>
                  <a:schemeClr val="dk1"/>
                </a:solidFill>
                <a:latin typeface="Calibri"/>
                <a:ea typeface="Calibri"/>
                <a:cs typeface="Calibri"/>
                <a:sym typeface="Calibri"/>
              </a:rPr>
              <a:t>12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62521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WIDA AMS for</a:t>
            </a:r>
            <a:r>
              <a:rPr lang="en-US" baseline="0" dirty="0"/>
              <a:t> guidance</a:t>
            </a:r>
          </a:p>
          <a:p>
            <a:r>
              <a:rPr lang="en-US" baseline="0" dirty="0"/>
              <a:t>Test ticket and roster will be assigned prior to test</a:t>
            </a:r>
          </a:p>
          <a:p>
            <a:r>
              <a:rPr lang="en-US" baseline="0" dirty="0"/>
              <a:t>One test ticket for all 4 domains</a:t>
            </a:r>
          </a:p>
          <a:p>
            <a:r>
              <a:rPr lang="en-US" baseline="0" dirty="0"/>
              <a:t>Must have permissions to load student into WIDA AMS</a:t>
            </a:r>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17</a:t>
            </a:fld>
            <a:endParaRPr lang="en-US"/>
          </a:p>
        </p:txBody>
      </p:sp>
    </p:spTree>
    <p:extLst>
      <p:ext uri="{BB962C8B-B14F-4D97-AF65-F5344CB8AC3E}">
        <p14:creationId xmlns:p14="http://schemas.microsoft.com/office/powerpoint/2010/main" val="1429911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 equipment: microphones,</a:t>
            </a:r>
            <a:r>
              <a:rPr lang="en-US" baseline="0" dirty="0"/>
              <a:t> headsets, connectivity, devices </a:t>
            </a:r>
            <a:r>
              <a:rPr lang="en-US" baseline="0" dirty="0" err="1"/>
              <a:t>etc</a:t>
            </a:r>
            <a:r>
              <a:rPr lang="en-US" baseline="0" dirty="0"/>
              <a:t> </a:t>
            </a:r>
          </a:p>
          <a:p>
            <a:r>
              <a:rPr lang="en-US" baseline="0" dirty="0"/>
              <a:t>Quiet location</a:t>
            </a:r>
          </a:p>
          <a:p>
            <a:r>
              <a:rPr lang="en-US" baseline="0" dirty="0"/>
              <a:t>Download all required materials ahead of time</a:t>
            </a:r>
          </a:p>
          <a:p>
            <a:r>
              <a:rPr lang="en-US" baseline="0" dirty="0"/>
              <a:t>Practice test with student</a:t>
            </a:r>
          </a:p>
          <a:p>
            <a:r>
              <a:rPr lang="en-US" baseline="0" dirty="0"/>
              <a:t>Launch screener online when ready </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18</a:t>
            </a:fld>
            <a:endParaRPr lang="en-US"/>
          </a:p>
        </p:txBody>
      </p:sp>
    </p:spTree>
    <p:extLst>
      <p:ext uri="{BB962C8B-B14F-4D97-AF65-F5344CB8AC3E}">
        <p14:creationId xmlns:p14="http://schemas.microsoft.com/office/powerpoint/2010/main" val="2956668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will use login information provided on the test ticket</a:t>
            </a:r>
          </a:p>
        </p:txBody>
      </p:sp>
      <p:sp>
        <p:nvSpPr>
          <p:cNvPr id="4" name="Slide Number Placeholder 3"/>
          <p:cNvSpPr>
            <a:spLocks noGrp="1"/>
          </p:cNvSpPr>
          <p:nvPr>
            <p:ph type="sldNum" sz="quarter" idx="10"/>
          </p:nvPr>
        </p:nvSpPr>
        <p:spPr/>
        <p:txBody>
          <a:bodyPr/>
          <a:lstStyle/>
          <a:p>
            <a:fld id="{976AB643-1C83-46B1-A4FF-8E4A58FA665A}" type="slidenum">
              <a:rPr lang="en-US" smtClean="0"/>
              <a:t>19</a:t>
            </a:fld>
            <a:endParaRPr lang="en-US"/>
          </a:p>
        </p:txBody>
      </p:sp>
    </p:spTree>
    <p:extLst>
      <p:ext uri="{BB962C8B-B14F-4D97-AF65-F5344CB8AC3E}">
        <p14:creationId xmlns:p14="http://schemas.microsoft.com/office/powerpoint/2010/main" val="358936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3385713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348575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40752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3506131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6170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1563476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2668421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1225739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22" y="2669750"/>
            <a:ext cx="3600711" cy="3681991"/>
          </a:xfrm>
          <a:prstGeom prst="rect">
            <a:avLst/>
          </a:prstGeom>
        </p:spPr>
      </p:pic>
      <p:sp>
        <p:nvSpPr>
          <p:cNvPr id="9"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4038600" y="6508800"/>
            <a:ext cx="4114800" cy="212676"/>
          </a:xfrm>
        </p:spPr>
        <p:txBody>
          <a:bodyPr/>
          <a:lstStyle/>
          <a:p>
            <a:endParaRPr lang="en-US" dirty="0"/>
          </a:p>
        </p:txBody>
      </p:sp>
      <p:sp>
        <p:nvSpPr>
          <p:cNvPr id="11"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8/14/2022</a:t>
            </a:fld>
            <a:endParaRPr lang="en-US" sz="1200"/>
          </a:p>
        </p:txBody>
      </p:sp>
      <p:sp>
        <p:nvSpPr>
          <p:cNvPr id="12" name="Rectangle 11"/>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21"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3"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36783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4038600" y="6508800"/>
            <a:ext cx="4114800" cy="212676"/>
          </a:xfrm>
        </p:spPr>
        <p:txBody>
          <a:bodyPr/>
          <a:lstStyle/>
          <a:p>
            <a:endParaRPr lang="en-US" dirty="0"/>
          </a:p>
        </p:txBody>
      </p:sp>
      <p:sp>
        <p:nvSpPr>
          <p:cNvPr id="21"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8/14/2022</a:t>
            </a:fld>
            <a:endParaRPr lang="en-US" sz="1200"/>
          </a:p>
        </p:txBody>
      </p:sp>
      <p:sp>
        <p:nvSpPr>
          <p:cNvPr id="22" name="Rectangle 21"/>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3" name="Rectangle 22"/>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27"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0" name="Content Placeholder 2"/>
          <p:cNvSpPr>
            <a:spLocks noGrp="1"/>
          </p:cNvSpPr>
          <p:nvPr>
            <p:ph idx="1"/>
          </p:nvPr>
        </p:nvSpPr>
        <p:spPr>
          <a:xfrm>
            <a:off x="838201" y="1207008"/>
            <a:ext cx="514623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6193118" y="1207008"/>
            <a:ext cx="514623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08537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22" y="2669750"/>
            <a:ext cx="3600711" cy="3681991"/>
          </a:xfrm>
          <a:prstGeom prst="rect">
            <a:avLst/>
          </a:prstGeom>
        </p:spPr>
      </p:pic>
      <p:sp>
        <p:nvSpPr>
          <p:cNvPr id="9"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4038600" y="6508800"/>
            <a:ext cx="4114800" cy="212676"/>
          </a:xfrm>
        </p:spPr>
        <p:txBody>
          <a:bodyPr/>
          <a:lstStyle/>
          <a:p>
            <a:endParaRPr lang="en-US" dirty="0"/>
          </a:p>
        </p:txBody>
      </p:sp>
      <p:sp>
        <p:nvSpPr>
          <p:cNvPr id="11"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8/14/2022</a:t>
            </a:fld>
            <a:endParaRPr lang="en-US" sz="1200"/>
          </a:p>
        </p:txBody>
      </p:sp>
      <p:sp>
        <p:nvSpPr>
          <p:cNvPr id="12" name="Rectangle 11"/>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21"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3"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74649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34016757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4038600" y="6508800"/>
            <a:ext cx="4114800" cy="212676"/>
          </a:xfrm>
        </p:spPr>
        <p:txBody>
          <a:bodyPr/>
          <a:lstStyle/>
          <a:p>
            <a:endParaRPr lang="en-US" dirty="0"/>
          </a:p>
        </p:txBody>
      </p:sp>
      <p:sp>
        <p:nvSpPr>
          <p:cNvPr id="21"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8/14/2022</a:t>
            </a:fld>
            <a:endParaRPr lang="en-US" sz="1200"/>
          </a:p>
        </p:txBody>
      </p:sp>
      <p:sp>
        <p:nvSpPr>
          <p:cNvPr id="22" name="Rectangle 21"/>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3" name="Rectangle 22"/>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27"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0" name="Content Placeholder 2"/>
          <p:cNvSpPr>
            <a:spLocks noGrp="1"/>
          </p:cNvSpPr>
          <p:nvPr>
            <p:ph idx="1"/>
          </p:nvPr>
        </p:nvSpPr>
        <p:spPr>
          <a:xfrm>
            <a:off x="838201" y="1207008"/>
            <a:ext cx="514623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6193118" y="1207008"/>
            <a:ext cx="514623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781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ADFA9-6A02-45A8-A3F7-77B251AE95A2}"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199579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2ADFA9-6A02-45A8-A3F7-77B251AE95A2}"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413778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2ADFA9-6A02-45A8-A3F7-77B251AE95A2}" type="datetimeFigureOut">
              <a:rPr lang="en-US" smtClean="0"/>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108102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2ADFA9-6A02-45A8-A3F7-77B251AE95A2}" type="datetimeFigureOut">
              <a:rPr lang="en-US" smtClean="0"/>
              <a:t>8/14/2022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92209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ADFA9-6A02-45A8-A3F7-77B251AE95A2}" type="datetimeFigureOut">
              <a:rPr lang="en-US" smtClean="0"/>
              <a:t>8/14/2022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139817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2ADFA9-6A02-45A8-A3F7-77B251AE95A2}"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11164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2ADFA9-6A02-45A8-A3F7-77B251AE95A2}"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2E83-1173-48CF-8ACA-3ED4EC59CA1C}" type="slidenum">
              <a:rPr lang="en-US" smtClean="0"/>
              <a:t>‹#›</a:t>
            </a:fld>
            <a:endParaRPr lang="en-US"/>
          </a:p>
        </p:txBody>
      </p:sp>
    </p:spTree>
    <p:extLst>
      <p:ext uri="{BB962C8B-B14F-4D97-AF65-F5344CB8AC3E}">
        <p14:creationId xmlns:p14="http://schemas.microsoft.com/office/powerpoint/2010/main" val="63033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2ADFA9-6A02-45A8-A3F7-77B251AE95A2}" type="datetimeFigureOut">
              <a:rPr lang="en-US" smtClean="0"/>
              <a:t>8/14/2022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722E83-1173-48CF-8ACA-3ED4EC59CA1C}" type="slidenum">
              <a:rPr lang="en-US" smtClean="0"/>
              <a:t>‹#›</a:t>
            </a:fld>
            <a:endParaRPr lang="en-US"/>
          </a:p>
        </p:txBody>
      </p:sp>
    </p:spTree>
    <p:extLst>
      <p:ext uri="{BB962C8B-B14F-4D97-AF65-F5344CB8AC3E}">
        <p14:creationId xmlns:p14="http://schemas.microsoft.com/office/powerpoint/2010/main" val="344191915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60" r:id="rId19"/>
    <p:sldLayoutId id="2147483665"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hyperlink" Target="http://www.testingnirvana.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4942F-9FB8-4F88-8F05-91EA0715B0C1}"/>
              </a:ext>
            </a:extLst>
          </p:cNvPr>
          <p:cNvSpPr>
            <a:spLocks noGrp="1"/>
          </p:cNvSpPr>
          <p:nvPr>
            <p:ph type="ctrTitle"/>
          </p:nvPr>
        </p:nvSpPr>
        <p:spPr/>
        <p:txBody>
          <a:bodyPr/>
          <a:lstStyle/>
          <a:p>
            <a:r>
              <a:rPr lang="en-US" dirty="0"/>
              <a:t>WIDA Screener Training</a:t>
            </a:r>
            <a:br>
              <a:rPr lang="en-US" dirty="0"/>
            </a:br>
            <a:endParaRPr lang="en-US" dirty="0"/>
          </a:p>
        </p:txBody>
      </p:sp>
      <p:sp>
        <p:nvSpPr>
          <p:cNvPr id="3" name="Subtitle 2">
            <a:extLst>
              <a:ext uri="{FF2B5EF4-FFF2-40B4-BE49-F238E27FC236}">
                <a16:creationId xmlns:a16="http://schemas.microsoft.com/office/drawing/2014/main" id="{1C16761D-2561-4C45-960D-736D7C8A503C}"/>
              </a:ext>
            </a:extLst>
          </p:cNvPr>
          <p:cNvSpPr>
            <a:spLocks noGrp="1"/>
          </p:cNvSpPr>
          <p:nvPr>
            <p:ph type="subTitle" idx="1"/>
          </p:nvPr>
        </p:nvSpPr>
        <p:spPr/>
        <p:txBody>
          <a:bodyPr/>
          <a:lstStyle/>
          <a:p>
            <a:r>
              <a:rPr lang="en-US" dirty="0"/>
              <a:t>THANK YOU SO MUCH FOR BEING HERE!! </a:t>
            </a:r>
          </a:p>
        </p:txBody>
      </p:sp>
    </p:spTree>
    <p:extLst>
      <p:ext uri="{BB962C8B-B14F-4D97-AF65-F5344CB8AC3E}">
        <p14:creationId xmlns:p14="http://schemas.microsoft.com/office/powerpoint/2010/main" val="87187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6"/>
        <p:cNvGrpSpPr/>
        <p:nvPr/>
      </p:nvGrpSpPr>
      <p:grpSpPr>
        <a:xfrm>
          <a:off x="0" y="0"/>
          <a:ext cx="0" cy="0"/>
          <a:chOff x="0" y="0"/>
          <a:chExt cx="0" cy="0"/>
        </a:xfrm>
      </p:grpSpPr>
      <p:sp>
        <p:nvSpPr>
          <p:cNvPr id="1328" name="Shape 1328"/>
          <p:cNvSpPr txBox="1">
            <a:spLocks noGrp="1"/>
          </p:cNvSpPr>
          <p:nvPr>
            <p:ph type="title"/>
          </p:nvPr>
        </p:nvSpPr>
        <p:spPr>
          <a:prstGeom prst="rect">
            <a:avLst/>
          </a:prstGeom>
          <a:noFill/>
          <a:ln>
            <a:noFill/>
          </a:ln>
        </p:spPr>
        <p:txBody>
          <a:bodyPr vert="horz" wrap="square" lIns="68569" tIns="34275" rIns="68569" bIns="34275" rtlCol="0" anchor="ctr" anchorCtr="0">
            <a:noAutofit/>
          </a:bodyPr>
          <a:lstStyle/>
          <a:p>
            <a:pPr indent="-190500">
              <a:spcBef>
                <a:spcPts val="0"/>
              </a:spcBef>
              <a:buClr>
                <a:srgbClr val="3F3F3F"/>
              </a:buClr>
              <a:buSzPts val="4000"/>
            </a:pPr>
            <a:r>
              <a:rPr lang="en-US" dirty="0">
                <a:sym typeface="Arial"/>
              </a:rPr>
              <a:t>WIDA Screener Checklists – 1st</a:t>
            </a:r>
          </a:p>
        </p:txBody>
      </p:sp>
      <p:sp>
        <p:nvSpPr>
          <p:cNvPr id="4" name="TextBox 3">
            <a:extLst>
              <a:ext uri="{FF2B5EF4-FFF2-40B4-BE49-F238E27FC236}">
                <a16:creationId xmlns:a16="http://schemas.microsoft.com/office/drawing/2014/main" id="{CEAF9809-24B6-4CB5-9B00-C956BD42E8FF}"/>
              </a:ext>
            </a:extLst>
          </p:cNvPr>
          <p:cNvSpPr txBox="1"/>
          <p:nvPr/>
        </p:nvSpPr>
        <p:spPr>
          <a:xfrm>
            <a:off x="790113" y="1855433"/>
            <a:ext cx="8744504" cy="4001929"/>
          </a:xfrm>
          <a:prstGeom prst="rect">
            <a:avLst/>
          </a:prstGeom>
          <a:noFill/>
        </p:spPr>
        <p:txBody>
          <a:bodyPr wrap="square">
            <a:spAutoFit/>
          </a:bodyPr>
          <a:lstStyle/>
          <a:p>
            <a:pPr marL="0" marR="0">
              <a:lnSpc>
                <a:spcPct val="107000"/>
              </a:lnSpc>
              <a:spcBef>
                <a:spcPts val="0"/>
              </a:spcBef>
              <a:spcAft>
                <a:spcPts val="800"/>
              </a:spcAft>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1</a:t>
            </a:r>
            <a:r>
              <a:rPr lang="en-US" sz="1800" b="1" u="sng"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 Grade</a:t>
            </a:r>
            <a:r>
              <a:rPr lang="en-US" sz="1800" dirty="0">
                <a:effectLst/>
                <a:latin typeface="Calibri" panose="020F0502020204030204" pitchFamily="34" charset="0"/>
                <a:ea typeface="Calibri" panose="020F0502020204030204" pitchFamily="34" charset="0"/>
                <a:cs typeface="Times New Roman" panose="02020603050405020304" pitchFamily="18" charset="0"/>
              </a:rPr>
              <a:t>– Complete Listening, Speaking, Reading and Writing</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Materials Needed: Score sheet, Storybook, Story Cue Cards, Proctor Script, Writing Response Booklet – this is a paper-based test only</a:t>
            </a:r>
          </a:p>
          <a:p>
            <a:pPr marL="342900" marR="0" lvl="0" indent="-34290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Walk the student through each section using the script word-for-word</a:t>
            </a:r>
          </a:p>
          <a:p>
            <a:pPr marL="342900" marR="0" lvl="0" indent="-34290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Follow the prompts on the score sheet to score and to know whether to end a section or move on. </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Some students may only complete 1 section of each test. Others may be able to complete all sections. Completion is based on their level of listening to and speaking the English language.</a:t>
            </a:r>
          </a:p>
          <a:p>
            <a:pPr marL="342900" marR="0" lvl="0" indent="-34290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Once the test is complete, take a picture of the score sheet and any pages written on by the student. The scanned copies/pictures should be uploaded to the upload button in the WIDA tab of the Assessments website. If you can’t get this to work, e-mail them to Melissa Carpenter.</a:t>
            </a:r>
          </a:p>
          <a:p>
            <a:pPr marL="742950" marR="0" lvl="1" indent="-285750">
              <a:lnSpc>
                <a:spcPct val="107000"/>
              </a:lnSpc>
              <a:spcBef>
                <a:spcPts val="0"/>
              </a:spcBef>
              <a:spcAft>
                <a:spcPts val="0"/>
              </a:spcAft>
              <a:buFont typeface="Courier New" panose="02070309020205020404" pitchFamily="49" charset="0"/>
              <a:buChar char="o"/>
            </a:pPr>
            <a:r>
              <a:rPr lang="en-US" sz="1600" dirty="0" err="1">
                <a:effectLst/>
                <a:latin typeface="Calibri" panose="020F0502020204030204" pitchFamily="34" charset="0"/>
                <a:ea typeface="Calibri" panose="020F0502020204030204" pitchFamily="34" charset="0"/>
                <a:cs typeface="Times New Roman" panose="02020603050405020304" pitchFamily="18" charset="0"/>
              </a:rPr>
              <a:t>CamScanner</a:t>
            </a:r>
            <a:r>
              <a:rPr lang="en-US" sz="1600" dirty="0">
                <a:effectLst/>
                <a:latin typeface="Calibri" panose="020F0502020204030204" pitchFamily="34" charset="0"/>
                <a:ea typeface="Calibri" panose="020F0502020204030204" pitchFamily="34" charset="0"/>
                <a:cs typeface="Times New Roman" panose="02020603050405020304" pitchFamily="18" charset="0"/>
              </a:rPr>
              <a:t> is a great free app as a phone scanner or just take a nice,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clear</a:t>
            </a:r>
            <a:r>
              <a:rPr lang="en-US" sz="1600" dirty="0">
                <a:effectLst/>
                <a:latin typeface="Calibri" panose="020F0502020204030204" pitchFamily="34" charset="0"/>
                <a:ea typeface="Calibri" panose="020F0502020204030204" pitchFamily="34" charset="0"/>
                <a:cs typeface="Times New Roman" panose="02020603050405020304" pitchFamily="18" charset="0"/>
              </a:rPr>
              <a:t> photo of each page.</a:t>
            </a: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It is VITAL that you don’t forget to take the picture/scan the test and send it the same day as the test since the ELL staff will be waiting to score the student’s test that day.</a:t>
            </a:r>
          </a:p>
        </p:txBody>
      </p:sp>
    </p:spTree>
    <p:extLst>
      <p:ext uri="{BB962C8B-B14F-4D97-AF65-F5344CB8AC3E}">
        <p14:creationId xmlns:p14="http://schemas.microsoft.com/office/powerpoint/2010/main" val="3591621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6"/>
        <p:cNvGrpSpPr/>
        <p:nvPr/>
      </p:nvGrpSpPr>
      <p:grpSpPr>
        <a:xfrm>
          <a:off x="0" y="0"/>
          <a:ext cx="0" cy="0"/>
          <a:chOff x="0" y="0"/>
          <a:chExt cx="0" cy="0"/>
        </a:xfrm>
      </p:grpSpPr>
      <p:sp>
        <p:nvSpPr>
          <p:cNvPr id="1328" name="Shape 1328"/>
          <p:cNvSpPr txBox="1">
            <a:spLocks noGrp="1"/>
          </p:cNvSpPr>
          <p:nvPr>
            <p:ph type="title"/>
          </p:nvPr>
        </p:nvSpPr>
        <p:spPr>
          <a:prstGeom prst="rect">
            <a:avLst/>
          </a:prstGeom>
          <a:noFill/>
          <a:ln>
            <a:noFill/>
          </a:ln>
        </p:spPr>
        <p:txBody>
          <a:bodyPr vert="horz" wrap="square" lIns="68569" tIns="34275" rIns="68569" bIns="34275" rtlCol="0" anchor="ctr" anchorCtr="0">
            <a:noAutofit/>
          </a:bodyPr>
          <a:lstStyle/>
          <a:p>
            <a:pPr indent="-190500">
              <a:spcBef>
                <a:spcPts val="0"/>
              </a:spcBef>
              <a:buClr>
                <a:srgbClr val="3F3F3F"/>
              </a:buClr>
              <a:buSzPts val="4000"/>
            </a:pPr>
            <a:r>
              <a:rPr lang="en-US" dirty="0">
                <a:sym typeface="Arial"/>
              </a:rPr>
              <a:t>WIDA Screener Checklists – 2</a:t>
            </a:r>
            <a:r>
              <a:rPr lang="en-US" baseline="30000" dirty="0">
                <a:sym typeface="Arial"/>
              </a:rPr>
              <a:t>nd</a:t>
            </a:r>
            <a:r>
              <a:rPr lang="en-US" dirty="0">
                <a:sym typeface="Arial"/>
              </a:rPr>
              <a:t> – 4th</a:t>
            </a:r>
          </a:p>
        </p:txBody>
      </p:sp>
      <p:sp>
        <p:nvSpPr>
          <p:cNvPr id="4" name="TextBox 3">
            <a:extLst>
              <a:ext uri="{FF2B5EF4-FFF2-40B4-BE49-F238E27FC236}">
                <a16:creationId xmlns:a16="http://schemas.microsoft.com/office/drawing/2014/main" id="{CEAF9809-24B6-4CB5-9B00-C956BD42E8FF}"/>
              </a:ext>
            </a:extLst>
          </p:cNvPr>
          <p:cNvSpPr txBox="1"/>
          <p:nvPr/>
        </p:nvSpPr>
        <p:spPr>
          <a:xfrm>
            <a:off x="790113" y="1855433"/>
            <a:ext cx="8744504" cy="4702185"/>
          </a:xfrm>
          <a:prstGeom prst="rect">
            <a:avLst/>
          </a:prstGeom>
          <a:noFill/>
        </p:spPr>
        <p:txBody>
          <a:bodyPr wrap="square">
            <a:spAutoFit/>
          </a:bodyPr>
          <a:lstStyle/>
          <a:p>
            <a:pPr marL="0" marR="0">
              <a:lnSpc>
                <a:spcPct val="107000"/>
              </a:lnSpc>
              <a:spcBef>
                <a:spcPts val="0"/>
              </a:spcBef>
              <a:spcAft>
                <a:spcPts val="800"/>
              </a:spcAft>
            </a:pPr>
            <a:r>
              <a:rPr lang="en-US" sz="1400" b="1" u="sng" dirty="0">
                <a:effectLst/>
                <a:latin typeface="Calibri" panose="020F0502020204030204" pitchFamily="34" charset="0"/>
                <a:ea typeface="Calibri" panose="020F0502020204030204" pitchFamily="34" charset="0"/>
                <a:cs typeface="Times New Roman" panose="02020603050405020304" pitchFamily="18" charset="0"/>
              </a:rPr>
              <a:t>2</a:t>
            </a:r>
            <a:r>
              <a:rPr lang="en-US" sz="1400" b="1" u="sng"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400" b="1" u="sng" dirty="0">
                <a:effectLst/>
                <a:latin typeface="Calibri" panose="020F0502020204030204" pitchFamily="34" charset="0"/>
                <a:ea typeface="Calibri" panose="020F0502020204030204" pitchFamily="34" charset="0"/>
                <a:cs typeface="Times New Roman" panose="02020603050405020304" pitchFamily="18" charset="0"/>
              </a:rPr>
              <a:t>-4</a:t>
            </a:r>
            <a:r>
              <a:rPr lang="en-US" sz="1400" b="1" u="sng"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400" b="1" u="sng" dirty="0">
                <a:effectLst/>
                <a:latin typeface="Calibri" panose="020F0502020204030204" pitchFamily="34" charset="0"/>
                <a:ea typeface="Calibri" panose="020F0502020204030204" pitchFamily="34" charset="0"/>
                <a:cs typeface="Times New Roman" panose="02020603050405020304" pitchFamily="18" charset="0"/>
              </a:rPr>
              <a:t> Grade</a:t>
            </a:r>
            <a:r>
              <a:rPr lang="en-US" sz="1400" dirty="0">
                <a:effectLst/>
                <a:latin typeface="Calibri" panose="020F0502020204030204" pitchFamily="34" charset="0"/>
                <a:ea typeface="Calibri" panose="020F0502020204030204" pitchFamily="34" charset="0"/>
                <a:cs typeface="Times New Roman" panose="02020603050405020304" pitchFamily="18" charset="0"/>
              </a:rPr>
              <a:t>– Complete Listening, Speaking and Reading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online</a:t>
            </a:r>
            <a:r>
              <a:rPr lang="en-US" sz="1400" dirty="0">
                <a:effectLst/>
                <a:latin typeface="Calibri" panose="020F0502020204030204" pitchFamily="34" charset="0"/>
                <a:ea typeface="Calibri" panose="020F0502020204030204" pitchFamily="34" charset="0"/>
                <a:cs typeface="Times New Roman" panose="02020603050405020304" pitchFamily="18" charset="0"/>
              </a:rPr>
              <a:t> and complete Writing as a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paper test</a:t>
            </a:r>
            <a:r>
              <a:rPr lang="en-US" sz="1400" dirty="0">
                <a:effectLst/>
                <a:latin typeface="Calibri" panose="020F0502020204030204" pitchFamily="34" charset="0"/>
                <a:ea typeface="Calibri" panose="020F0502020204030204" pitchFamily="34" charset="0"/>
                <a:cs typeface="Times New Roman" panose="02020603050405020304" pitchFamily="18" charset="0"/>
              </a:rPr>
              <a:t> with a proctor-read script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Materials Needed: Student test ticket, Writing Proctor Script, Writing Test Packet (PLEASE check the Tier. Every student has an A and a B/C tier but should only take ONE of them)</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Make sure the student is taking the test one grade level below the one they are in. (i.e. – a 2</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200" dirty="0">
                <a:effectLst/>
                <a:latin typeface="Calibri" panose="020F0502020204030204" pitchFamily="34" charset="0"/>
                <a:ea typeface="Calibri" panose="020F0502020204030204" pitchFamily="34" charset="0"/>
                <a:cs typeface="Times New Roman" panose="02020603050405020304" pitchFamily="18" charset="0"/>
              </a:rPr>
              <a:t> grader needs to take the 1</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200" dirty="0">
                <a:effectLst/>
                <a:latin typeface="Calibri" panose="020F0502020204030204" pitchFamily="34" charset="0"/>
                <a:ea typeface="Calibri" panose="020F0502020204030204" pitchFamily="34" charset="0"/>
                <a:cs typeface="Times New Roman" panose="02020603050405020304" pitchFamily="18" charset="0"/>
              </a:rPr>
              <a:t> grade test)</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Hand out the test ticket and allow the student to start on the test. They will take the first 3 sections on the computer(Listening, Speaking and Reading). Ask them to tell you when they are done with Reading.</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After the first 3 sections are completed, check the main menu of the test.  The menu where students select the subject area should show a Tier name beside the Writing test. It will either say Tier A or Tier B/C.</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Pull the student to a side area and bring the Writing script and the correct Tier of the Writing packet as noted in the student’s main menu of their test.</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 Read the script as you lead the student through the entire writing section.</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Once the student is finished with the Writing section, lead them back to their computer. Have them click back into the Writing portion of the online test and check off the box letting the system know the writing section is complete. The student may then fully exit out of the test and be dismissed.</a:t>
            </a:r>
          </a:p>
          <a:p>
            <a:pPr marL="342900" marR="0" lvl="0" indent="-3429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Once the test is complete, take a picture of the score sheet and any pages written on by the student need to be scanned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CamScanner</a:t>
            </a:r>
            <a:r>
              <a:rPr lang="en-US" sz="1200" dirty="0">
                <a:effectLst/>
                <a:latin typeface="Calibri" panose="020F0502020204030204" pitchFamily="34" charset="0"/>
                <a:ea typeface="Calibri" panose="020F0502020204030204" pitchFamily="34" charset="0"/>
                <a:cs typeface="Times New Roman" panose="02020603050405020304" pitchFamily="18" charset="0"/>
              </a:rPr>
              <a:t> is a great free app as a phone scanner or just take a nice, clear photo of each page). The scanned copies/pictures should be uploaded to the upload button in the WIDA tab of the Assessments website. If you can’t get this to work, e-mail them to Melissa Carpenter.</a:t>
            </a:r>
          </a:p>
          <a:p>
            <a:pPr marL="742950" marR="0" lvl="1" indent="-285750">
              <a:lnSpc>
                <a:spcPct val="107000"/>
              </a:lnSpc>
              <a:spcBef>
                <a:spcPts val="0"/>
              </a:spcBef>
              <a:spcAft>
                <a:spcPts val="80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It is VITAL that you don’t forget to take the picture/scan the test and send it the same day as the test since the ELL staff will be waiting to score the student’s test that day.</a:t>
            </a:r>
          </a:p>
        </p:txBody>
      </p:sp>
    </p:spTree>
    <p:extLst>
      <p:ext uri="{BB962C8B-B14F-4D97-AF65-F5344CB8AC3E}">
        <p14:creationId xmlns:p14="http://schemas.microsoft.com/office/powerpoint/2010/main" val="190338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6"/>
        <p:cNvGrpSpPr/>
        <p:nvPr/>
      </p:nvGrpSpPr>
      <p:grpSpPr>
        <a:xfrm>
          <a:off x="0" y="0"/>
          <a:ext cx="0" cy="0"/>
          <a:chOff x="0" y="0"/>
          <a:chExt cx="0" cy="0"/>
        </a:xfrm>
      </p:grpSpPr>
      <p:sp>
        <p:nvSpPr>
          <p:cNvPr id="1328" name="Shape 1328"/>
          <p:cNvSpPr txBox="1">
            <a:spLocks noGrp="1"/>
          </p:cNvSpPr>
          <p:nvPr>
            <p:ph type="title"/>
          </p:nvPr>
        </p:nvSpPr>
        <p:spPr>
          <a:prstGeom prst="rect">
            <a:avLst/>
          </a:prstGeom>
          <a:noFill/>
          <a:ln>
            <a:noFill/>
          </a:ln>
        </p:spPr>
        <p:txBody>
          <a:bodyPr vert="horz" wrap="square" lIns="68569" tIns="34275" rIns="68569" bIns="34275" rtlCol="0" anchor="ctr" anchorCtr="0">
            <a:noAutofit/>
          </a:bodyPr>
          <a:lstStyle/>
          <a:p>
            <a:pPr indent="-190500">
              <a:spcBef>
                <a:spcPts val="0"/>
              </a:spcBef>
              <a:buClr>
                <a:srgbClr val="3F3F3F"/>
              </a:buClr>
              <a:buSzPts val="4000"/>
            </a:pPr>
            <a:r>
              <a:rPr lang="en-US" dirty="0">
                <a:sym typeface="Arial"/>
              </a:rPr>
              <a:t>WIDA Screener Checklists – 5</a:t>
            </a:r>
            <a:r>
              <a:rPr lang="en-US" baseline="30000" dirty="0">
                <a:sym typeface="Arial"/>
              </a:rPr>
              <a:t>th</a:t>
            </a:r>
            <a:r>
              <a:rPr lang="en-US" dirty="0">
                <a:sym typeface="Arial"/>
              </a:rPr>
              <a:t> – 12</a:t>
            </a:r>
            <a:r>
              <a:rPr lang="en-US" baseline="30000" dirty="0">
                <a:sym typeface="Arial"/>
              </a:rPr>
              <a:t>th</a:t>
            </a:r>
            <a:r>
              <a:rPr lang="en-US" dirty="0">
                <a:sym typeface="Arial"/>
              </a:rPr>
              <a:t> </a:t>
            </a:r>
          </a:p>
        </p:txBody>
      </p:sp>
      <p:sp>
        <p:nvSpPr>
          <p:cNvPr id="4" name="TextBox 3">
            <a:extLst>
              <a:ext uri="{FF2B5EF4-FFF2-40B4-BE49-F238E27FC236}">
                <a16:creationId xmlns:a16="http://schemas.microsoft.com/office/drawing/2014/main" id="{CEAF9809-24B6-4CB5-9B00-C956BD42E8FF}"/>
              </a:ext>
            </a:extLst>
          </p:cNvPr>
          <p:cNvSpPr txBox="1"/>
          <p:nvPr/>
        </p:nvSpPr>
        <p:spPr>
          <a:xfrm>
            <a:off x="790113" y="1855433"/>
            <a:ext cx="8744504" cy="2256323"/>
          </a:xfrm>
          <a:prstGeom prst="rect">
            <a:avLst/>
          </a:prstGeom>
          <a:noFill/>
        </p:spPr>
        <p:txBody>
          <a:bodyPr wrap="square">
            <a:spAutoFit/>
          </a:bodyPr>
          <a:lstStyle/>
          <a:p>
            <a:pPr marL="0" marR="0">
              <a:lnSpc>
                <a:spcPct val="107000"/>
              </a:lnSpc>
              <a:spcBef>
                <a:spcPts val="0"/>
              </a:spcBef>
              <a:spcAft>
                <a:spcPts val="800"/>
              </a:spcAft>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5th -12</a:t>
            </a:r>
            <a:r>
              <a:rPr lang="en-US" sz="1800" b="1" u="sng"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 Grade</a:t>
            </a:r>
            <a:r>
              <a:rPr lang="en-US" sz="1800" dirty="0">
                <a:effectLst/>
                <a:latin typeface="Calibri" panose="020F0502020204030204" pitchFamily="34" charset="0"/>
                <a:ea typeface="Calibri" panose="020F0502020204030204" pitchFamily="34" charset="0"/>
                <a:cs typeface="Times New Roman" panose="02020603050405020304" pitchFamily="18" charset="0"/>
              </a:rPr>
              <a:t> – All sections of the test are taken online</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Hand out the test ticket to each student</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Make sure to remind them to speak clearly during the speaking section and raise their hand when they are prompted to.</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the end of the writing test, make sure all sections have been completed before the student logs out of the test.</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Collect the test ticket as secure materials and dismiss the student.</a:t>
            </a:r>
          </a:p>
        </p:txBody>
      </p:sp>
    </p:spTree>
    <p:extLst>
      <p:ext uri="{BB962C8B-B14F-4D97-AF65-F5344CB8AC3E}">
        <p14:creationId xmlns:p14="http://schemas.microsoft.com/office/powerpoint/2010/main" val="47698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2F79-FE94-4636-819C-8F57AB9D157F}"/>
              </a:ext>
            </a:extLst>
          </p:cNvPr>
          <p:cNvSpPr>
            <a:spLocks noGrp="1"/>
          </p:cNvSpPr>
          <p:nvPr>
            <p:ph type="title"/>
          </p:nvPr>
        </p:nvSpPr>
        <p:spPr/>
        <p:txBody>
          <a:bodyPr/>
          <a:lstStyle/>
          <a:p>
            <a:r>
              <a:rPr lang="en-US" dirty="0">
                <a:sym typeface="Arial"/>
              </a:rPr>
              <a:t>WIDA Screener Online: Materials</a:t>
            </a:r>
            <a:endParaRPr lang="en-US" dirty="0"/>
          </a:p>
        </p:txBody>
      </p:sp>
      <p:sp>
        <p:nvSpPr>
          <p:cNvPr id="3" name="Content Placeholder 2">
            <a:extLst>
              <a:ext uri="{FF2B5EF4-FFF2-40B4-BE49-F238E27FC236}">
                <a16:creationId xmlns:a16="http://schemas.microsoft.com/office/drawing/2014/main" id="{C4871ACC-F927-4DC8-BD71-A637B7BDBCA6}"/>
              </a:ext>
            </a:extLst>
          </p:cNvPr>
          <p:cNvSpPr>
            <a:spLocks noGrp="1"/>
          </p:cNvSpPr>
          <p:nvPr>
            <p:ph idx="1"/>
          </p:nvPr>
        </p:nvSpPr>
        <p:spPr/>
        <p:txBody>
          <a:bodyPr/>
          <a:lstStyle/>
          <a:p>
            <a:r>
              <a:rPr lang="en-US" dirty="0"/>
              <a:t>All instructions and materials will be included in test materials but if you want a heads up on them, you can find them in the WIDA website</a:t>
            </a:r>
          </a:p>
        </p:txBody>
      </p:sp>
    </p:spTree>
    <p:extLst>
      <p:ext uri="{BB962C8B-B14F-4D97-AF65-F5344CB8AC3E}">
        <p14:creationId xmlns:p14="http://schemas.microsoft.com/office/powerpoint/2010/main" val="826083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AA93EA-BF7D-495F-8BD6-37B9F5C3053F}"/>
              </a:ext>
            </a:extLst>
          </p:cNvPr>
          <p:cNvSpPr>
            <a:spLocks noGrp="1"/>
          </p:cNvSpPr>
          <p:nvPr>
            <p:ph type="title"/>
          </p:nvPr>
        </p:nvSpPr>
        <p:spPr/>
        <p:txBody>
          <a:bodyPr/>
          <a:lstStyle/>
          <a:p>
            <a:r>
              <a:rPr lang="en-US" dirty="0"/>
              <a:t>Getting Ready for the Test</a:t>
            </a:r>
          </a:p>
        </p:txBody>
      </p:sp>
      <p:sp>
        <p:nvSpPr>
          <p:cNvPr id="5" name="Text Placeholder 4">
            <a:extLst>
              <a:ext uri="{FF2B5EF4-FFF2-40B4-BE49-F238E27FC236}">
                <a16:creationId xmlns:a16="http://schemas.microsoft.com/office/drawing/2014/main" id="{14B519D3-C274-4485-B673-6EA60CA4FB5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98217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23542D-27A6-4EBD-9877-3AF49E9F157E}"/>
              </a:ext>
            </a:extLst>
          </p:cNvPr>
          <p:cNvSpPr>
            <a:spLocks noGrp="1"/>
          </p:cNvSpPr>
          <p:nvPr>
            <p:ph type="title"/>
          </p:nvPr>
        </p:nvSpPr>
        <p:spPr/>
        <p:txBody>
          <a:bodyPr/>
          <a:lstStyle/>
          <a:p>
            <a:r>
              <a:rPr lang="en-US" dirty="0"/>
              <a:t>Preparing The Test Room</a:t>
            </a:r>
          </a:p>
        </p:txBody>
      </p:sp>
      <p:sp>
        <p:nvSpPr>
          <p:cNvPr id="5" name="Content Placeholder 4">
            <a:extLst>
              <a:ext uri="{FF2B5EF4-FFF2-40B4-BE49-F238E27FC236}">
                <a16:creationId xmlns:a16="http://schemas.microsoft.com/office/drawing/2014/main" id="{C1BE51FA-DDCA-4500-BCCB-A08C630F6037}"/>
              </a:ext>
            </a:extLst>
          </p:cNvPr>
          <p:cNvSpPr>
            <a:spLocks noGrp="1"/>
          </p:cNvSpPr>
          <p:nvPr>
            <p:ph idx="1"/>
          </p:nvPr>
        </p:nvSpPr>
        <p:spPr/>
        <p:txBody>
          <a:bodyPr/>
          <a:lstStyle/>
          <a:p>
            <a:r>
              <a:rPr lang="en-US" dirty="0"/>
              <a:t>Check students in using the sign-in sheet provided</a:t>
            </a:r>
          </a:p>
          <a:p>
            <a:r>
              <a:rPr lang="en-US" dirty="0"/>
              <a:t>Collect ALL technology**</a:t>
            </a:r>
          </a:p>
          <a:p>
            <a:r>
              <a:rPr lang="en-US" dirty="0"/>
              <a:t>Seat students as they arrive and </a:t>
            </a:r>
            <a:r>
              <a:rPr lang="en-US" u="sng" dirty="0"/>
              <a:t>complete a seating chart</a:t>
            </a:r>
          </a:p>
          <a:p>
            <a:r>
              <a:rPr lang="en-US" dirty="0"/>
              <a:t>Read the students the scripted directions to get started as you hand out test tickets (can be done 1-on-1 or as a group)</a:t>
            </a:r>
          </a:p>
          <a:p>
            <a:r>
              <a:rPr lang="en-US" dirty="0"/>
              <a:t>Only hand out scratch paper and pencils for the writing section (K-3</a:t>
            </a:r>
            <a:r>
              <a:rPr lang="en-US" baseline="30000" dirty="0"/>
              <a:t>rd</a:t>
            </a:r>
            <a:r>
              <a:rPr lang="en-US" dirty="0"/>
              <a:t> graders all have a paper/pencil writing test)</a:t>
            </a:r>
          </a:p>
          <a:p>
            <a:r>
              <a:rPr lang="en-US" dirty="0"/>
              <a:t>Allow students to begin on their own as you monitor the room.</a:t>
            </a:r>
          </a:p>
          <a:p>
            <a:endParaRPr lang="en-US" dirty="0"/>
          </a:p>
        </p:txBody>
      </p:sp>
    </p:spTree>
    <p:extLst>
      <p:ext uri="{BB962C8B-B14F-4D97-AF65-F5344CB8AC3E}">
        <p14:creationId xmlns:p14="http://schemas.microsoft.com/office/powerpoint/2010/main" val="4167260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AA93EA-BF7D-495F-8BD6-37B9F5C3053F}"/>
              </a:ext>
            </a:extLst>
          </p:cNvPr>
          <p:cNvSpPr>
            <a:spLocks noGrp="1"/>
          </p:cNvSpPr>
          <p:nvPr>
            <p:ph type="title"/>
          </p:nvPr>
        </p:nvSpPr>
        <p:spPr/>
        <p:txBody>
          <a:bodyPr/>
          <a:lstStyle/>
          <a:p>
            <a:r>
              <a:rPr lang="en-US" dirty="0"/>
              <a:t>Logging Students Into The Test</a:t>
            </a:r>
          </a:p>
        </p:txBody>
      </p:sp>
      <p:sp>
        <p:nvSpPr>
          <p:cNvPr id="5" name="Text Placeholder 4">
            <a:extLst>
              <a:ext uri="{FF2B5EF4-FFF2-40B4-BE49-F238E27FC236}">
                <a16:creationId xmlns:a16="http://schemas.microsoft.com/office/drawing/2014/main" id="{14B519D3-C274-4485-B673-6EA60CA4FB5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3820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WIDA Screener Online: Student Test Ticket</a:t>
            </a:r>
          </a:p>
        </p:txBody>
      </p:sp>
      <p:pic>
        <p:nvPicPr>
          <p:cNvPr id="4" name="Content Placeholder 3"/>
          <p:cNvPicPr>
            <a:picLocks noGrp="1" noChangeAspect="1"/>
          </p:cNvPicPr>
          <p:nvPr>
            <p:ph idx="1"/>
          </p:nvPr>
        </p:nvPicPr>
        <p:blipFill>
          <a:blip r:embed="rId3"/>
          <a:stretch>
            <a:fillRect/>
          </a:stretch>
        </p:blipFill>
        <p:spPr>
          <a:xfrm>
            <a:off x="1360798" y="2094795"/>
            <a:ext cx="7886700" cy="42581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33488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WIDA Screener Online: Launching DRC Insight</a:t>
            </a:r>
          </a:p>
        </p:txBody>
      </p:sp>
      <p:pic>
        <p:nvPicPr>
          <p:cNvPr id="4" name="Content Placeholder 3"/>
          <p:cNvPicPr>
            <a:picLocks noGrp="1" noChangeAspect="1"/>
          </p:cNvPicPr>
          <p:nvPr>
            <p:ph idx="1"/>
          </p:nvPr>
        </p:nvPicPr>
        <p:blipFill>
          <a:blip r:embed="rId3"/>
          <a:stretch>
            <a:fillRect/>
          </a:stretch>
        </p:blipFill>
        <p:spPr>
          <a:xfrm>
            <a:off x="1421274" y="1930400"/>
            <a:ext cx="7108788" cy="45775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5" name="Straight Arrow Connector 4"/>
          <p:cNvCxnSpPr/>
          <p:nvPr/>
        </p:nvCxnSpPr>
        <p:spPr>
          <a:xfrm flipH="1">
            <a:off x="5609617" y="4502716"/>
            <a:ext cx="972765" cy="1478605"/>
          </a:xfrm>
          <a:prstGeom prst="straightConnector1">
            <a:avLst/>
          </a:prstGeom>
          <a:ln w="76200">
            <a:solidFill>
              <a:schemeClr val="accent2"/>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767F969-09FC-4917-8EF7-748F8B1BFF96}"/>
              </a:ext>
            </a:extLst>
          </p:cNvPr>
          <p:cNvCxnSpPr>
            <a:cxnSpLocks/>
          </p:cNvCxnSpPr>
          <p:nvPr/>
        </p:nvCxnSpPr>
        <p:spPr>
          <a:xfrm flipH="1">
            <a:off x="5609617" y="4502716"/>
            <a:ext cx="972765" cy="0"/>
          </a:xfrm>
          <a:prstGeom prst="straightConnector1">
            <a:avLst/>
          </a:prstGeom>
          <a:ln w="76200">
            <a:solidFill>
              <a:schemeClr val="accent2"/>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30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WIDA Screener Online: Student Login</a:t>
            </a:r>
          </a:p>
        </p:txBody>
      </p:sp>
      <p:pic>
        <p:nvPicPr>
          <p:cNvPr id="4" name="Content Placeholder 3"/>
          <p:cNvPicPr>
            <a:picLocks noGrp="1" noChangeAspect="1"/>
          </p:cNvPicPr>
          <p:nvPr>
            <p:ph idx="1"/>
          </p:nvPr>
        </p:nvPicPr>
        <p:blipFill>
          <a:blip r:embed="rId3"/>
          <a:stretch>
            <a:fillRect/>
          </a:stretch>
        </p:blipFill>
        <p:spPr>
          <a:xfrm>
            <a:off x="1432673" y="1519791"/>
            <a:ext cx="7085990" cy="50371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89510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4942F-9FB8-4F88-8F05-91EA0715B0C1}"/>
              </a:ext>
            </a:extLst>
          </p:cNvPr>
          <p:cNvSpPr>
            <a:spLocks noGrp="1"/>
          </p:cNvSpPr>
          <p:nvPr>
            <p:ph type="ctrTitle"/>
          </p:nvPr>
        </p:nvSpPr>
        <p:spPr>
          <a:xfrm>
            <a:off x="942975" y="2404534"/>
            <a:ext cx="8919482" cy="1646302"/>
          </a:xfrm>
        </p:spPr>
        <p:txBody>
          <a:bodyPr/>
          <a:lstStyle/>
          <a:p>
            <a:r>
              <a:rPr lang="en-US" dirty="0"/>
              <a:t>Please type your name into the chat for attendance.</a:t>
            </a:r>
          </a:p>
        </p:txBody>
      </p:sp>
      <p:sp>
        <p:nvSpPr>
          <p:cNvPr id="5" name="Subtitle 4">
            <a:extLst>
              <a:ext uri="{FF2B5EF4-FFF2-40B4-BE49-F238E27FC236}">
                <a16:creationId xmlns:a16="http://schemas.microsoft.com/office/drawing/2014/main" id="{0DDC6325-CC40-457F-A4E9-9A7E8EF851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92422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WIDA Screener Online: Student Begins</a:t>
            </a:r>
          </a:p>
        </p:txBody>
      </p:sp>
      <p:pic>
        <p:nvPicPr>
          <p:cNvPr id="4" name="Content Placeholder 3"/>
          <p:cNvPicPr>
            <a:picLocks noGrp="1" noChangeAspect="1"/>
          </p:cNvPicPr>
          <p:nvPr>
            <p:ph idx="1"/>
          </p:nvPr>
        </p:nvPicPr>
        <p:blipFill>
          <a:blip r:embed="rId3"/>
          <a:stretch>
            <a:fillRect/>
          </a:stretch>
        </p:blipFill>
        <p:spPr>
          <a:xfrm>
            <a:off x="1211746" y="2022632"/>
            <a:ext cx="7886700" cy="35228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5" name="Straight Arrow Connector 4"/>
          <p:cNvCxnSpPr/>
          <p:nvPr/>
        </p:nvCxnSpPr>
        <p:spPr>
          <a:xfrm flipH="1">
            <a:off x="5029376" y="3784061"/>
            <a:ext cx="1290361" cy="33961"/>
          </a:xfrm>
          <a:prstGeom prst="straightConnector1">
            <a:avLst/>
          </a:prstGeom>
          <a:ln w="76200">
            <a:solidFill>
              <a:srgbClr val="7030A0"/>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555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0271" y="979192"/>
            <a:ext cx="3859679" cy="5518427"/>
          </a:xfrm>
        </p:spPr>
        <p:txBody>
          <a:bodyPr>
            <a:normAutofit fontScale="92500"/>
          </a:bodyPr>
          <a:lstStyle/>
          <a:p>
            <a:r>
              <a:rPr lang="en-US" dirty="0">
                <a:solidFill>
                  <a:srgbClr val="00B050"/>
                </a:solidFill>
              </a:rPr>
              <a:t>Monitor student progress and help adjust audio</a:t>
            </a:r>
          </a:p>
          <a:p>
            <a:r>
              <a:rPr lang="en-US" dirty="0">
                <a:solidFill>
                  <a:srgbClr val="00B050"/>
                </a:solidFill>
              </a:rPr>
              <a:t>Answer procedural questions</a:t>
            </a:r>
          </a:p>
          <a:p>
            <a:r>
              <a:rPr lang="en-US" dirty="0">
                <a:solidFill>
                  <a:srgbClr val="00B050"/>
                </a:solidFill>
              </a:rPr>
              <a:t>Rephrase, explain in English or if requested, translate directions and practice items only</a:t>
            </a:r>
          </a:p>
          <a:p>
            <a:r>
              <a:rPr lang="en-US" dirty="0">
                <a:solidFill>
                  <a:srgbClr val="00B050"/>
                </a:solidFill>
              </a:rPr>
              <a:t>You may only answer content questions during the practice items</a:t>
            </a:r>
          </a:p>
          <a:p>
            <a:r>
              <a:rPr lang="en-US" dirty="0">
                <a:solidFill>
                  <a:srgbClr val="00B050"/>
                </a:solidFill>
              </a:rPr>
              <a:t>Provide the accommodations documented in the IEP</a:t>
            </a:r>
          </a:p>
          <a:p>
            <a:endParaRPr lang="en-US" dirty="0"/>
          </a:p>
        </p:txBody>
      </p:sp>
      <p:sp>
        <p:nvSpPr>
          <p:cNvPr id="6" name="Content Placeholder 5"/>
          <p:cNvSpPr>
            <a:spLocks noGrp="1"/>
          </p:cNvSpPr>
          <p:nvPr>
            <p:ph idx="13"/>
          </p:nvPr>
        </p:nvSpPr>
        <p:spPr>
          <a:xfrm>
            <a:off x="6338960" y="979192"/>
            <a:ext cx="3859679" cy="5056992"/>
          </a:xfrm>
        </p:spPr>
        <p:txBody>
          <a:bodyPr/>
          <a:lstStyle/>
          <a:p>
            <a:r>
              <a:rPr lang="en-US" dirty="0">
                <a:solidFill>
                  <a:srgbClr val="C00000"/>
                </a:solidFill>
              </a:rPr>
              <a:t>Interrupt students who are working independently</a:t>
            </a:r>
          </a:p>
          <a:p>
            <a:r>
              <a:rPr lang="en-US" dirty="0">
                <a:solidFill>
                  <a:srgbClr val="C00000"/>
                </a:solidFill>
              </a:rPr>
              <a:t>Give hints, provide answers, or change student responses</a:t>
            </a:r>
          </a:p>
          <a:p>
            <a:r>
              <a:rPr lang="en-US" dirty="0">
                <a:solidFill>
                  <a:srgbClr val="C00000"/>
                </a:solidFill>
              </a:rPr>
              <a:t>Rephrase, explain or read aloud test passages or items</a:t>
            </a:r>
          </a:p>
          <a:p>
            <a:r>
              <a:rPr lang="en-US" dirty="0">
                <a:solidFill>
                  <a:srgbClr val="C00000"/>
                </a:solidFill>
              </a:rPr>
              <a:t>Answer questions about content, vocabulary, or grammar</a:t>
            </a:r>
          </a:p>
          <a:p>
            <a:pPr marL="0" indent="0">
              <a:buNone/>
            </a:pPr>
            <a:endParaRPr lang="en-US" dirty="0"/>
          </a:p>
          <a:p>
            <a:endParaRPr lang="en-US" dirty="0"/>
          </a:p>
        </p:txBody>
      </p:sp>
      <p:sp>
        <p:nvSpPr>
          <p:cNvPr id="2" name="Title 1"/>
          <p:cNvSpPr>
            <a:spLocks noGrp="1"/>
          </p:cNvSpPr>
          <p:nvPr>
            <p:ph type="title"/>
          </p:nvPr>
        </p:nvSpPr>
        <p:spPr>
          <a:xfrm>
            <a:off x="2090270" y="170759"/>
            <a:ext cx="7886700" cy="521208"/>
          </a:xfrm>
        </p:spPr>
        <p:txBody>
          <a:bodyPr>
            <a:noAutofit/>
          </a:bodyPr>
          <a:lstStyle/>
          <a:p>
            <a:pPr algn="ctr"/>
            <a:r>
              <a:rPr lang="en-US" sz="5400" dirty="0">
                <a:solidFill>
                  <a:schemeClr val="tx1"/>
                </a:solidFill>
              </a:rPr>
              <a:t>Do’s and Don’ts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4008" y="5585656"/>
            <a:ext cx="2513993" cy="1432976"/>
          </a:xfrm>
          <a:prstGeom prst="rect">
            <a:avLst/>
          </a:prstGeom>
        </p:spPr>
      </p:pic>
    </p:spTree>
    <p:extLst>
      <p:ext uri="{BB962C8B-B14F-4D97-AF65-F5344CB8AC3E}">
        <p14:creationId xmlns:p14="http://schemas.microsoft.com/office/powerpoint/2010/main" val="953935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48233"/>
          <a:stretch/>
        </p:blipFill>
        <p:spPr>
          <a:xfrm>
            <a:off x="8675552" y="1870819"/>
            <a:ext cx="1301419" cy="1432976"/>
          </a:xfrm>
          <a:prstGeom prst="rect">
            <a:avLst/>
          </a:prstGeom>
        </p:spPr>
      </p:pic>
      <p:sp>
        <p:nvSpPr>
          <p:cNvPr id="3" name="Content Placeholder 2"/>
          <p:cNvSpPr>
            <a:spLocks noGrp="1"/>
          </p:cNvSpPr>
          <p:nvPr>
            <p:ph idx="1"/>
          </p:nvPr>
        </p:nvSpPr>
        <p:spPr>
          <a:xfrm>
            <a:off x="2090271" y="979192"/>
            <a:ext cx="8021139" cy="5518427"/>
          </a:xfrm>
        </p:spPr>
        <p:txBody>
          <a:bodyPr>
            <a:normAutofit fontScale="92500" lnSpcReduction="20000"/>
          </a:bodyPr>
          <a:lstStyle/>
          <a:p>
            <a:r>
              <a:rPr lang="en-US" dirty="0">
                <a:solidFill>
                  <a:srgbClr val="00B050"/>
                </a:solidFill>
              </a:rPr>
              <a:t>Assist students if they are having issues with technology.</a:t>
            </a:r>
          </a:p>
          <a:p>
            <a:r>
              <a:rPr lang="en-US" dirty="0">
                <a:solidFill>
                  <a:srgbClr val="00B050"/>
                </a:solidFill>
              </a:rPr>
              <a:t>Clarify where to click in order to move on to the next test item.</a:t>
            </a:r>
          </a:p>
          <a:p>
            <a:r>
              <a:rPr lang="en-US" dirty="0">
                <a:solidFill>
                  <a:srgbClr val="00B050"/>
                </a:solidFill>
              </a:rPr>
              <a:t>Clarify where the answer choices are located.</a:t>
            </a:r>
          </a:p>
          <a:p>
            <a:r>
              <a:rPr lang="en-US" dirty="0">
                <a:solidFill>
                  <a:srgbClr val="00B050"/>
                </a:solidFill>
              </a:rPr>
              <a:t>Clarify where a student must click to answer a </a:t>
            </a:r>
          </a:p>
          <a:p>
            <a:r>
              <a:rPr lang="en-US" dirty="0">
                <a:solidFill>
                  <a:srgbClr val="00B050"/>
                </a:solidFill>
              </a:rPr>
              <a:t>question. </a:t>
            </a:r>
          </a:p>
          <a:p>
            <a:r>
              <a:rPr lang="en-US" dirty="0">
                <a:solidFill>
                  <a:srgbClr val="00B050"/>
                </a:solidFill>
              </a:rPr>
              <a:t>Assist students with scrolling up and down.</a:t>
            </a:r>
          </a:p>
          <a:p>
            <a:r>
              <a:rPr lang="en-US" dirty="0">
                <a:solidFill>
                  <a:srgbClr val="00B050"/>
                </a:solidFill>
              </a:rPr>
              <a:t>Assist students with adjusting the volume, putting on their headsets, and adjusting the microphone.</a:t>
            </a:r>
          </a:p>
          <a:p>
            <a:r>
              <a:rPr lang="en-US" dirty="0">
                <a:solidFill>
                  <a:srgbClr val="00B050"/>
                </a:solidFill>
              </a:rPr>
              <a:t>Ensure students are speaking loudly enough by monitoring the yellow bars in the Spectrum Analyzer on the student’s screen.</a:t>
            </a:r>
          </a:p>
          <a:p>
            <a:r>
              <a:rPr lang="en-US" dirty="0">
                <a:solidFill>
                  <a:srgbClr val="00B050"/>
                </a:solidFill>
              </a:rPr>
              <a:t>If a student sees a pop-up indicating that the system was not able to record a response, assist the student in checking the microphone and/or encourage the student to speak loudly enough.</a:t>
            </a:r>
          </a:p>
        </p:txBody>
      </p:sp>
      <p:sp>
        <p:nvSpPr>
          <p:cNvPr id="2" name="Title 1"/>
          <p:cNvSpPr>
            <a:spLocks noGrp="1"/>
          </p:cNvSpPr>
          <p:nvPr>
            <p:ph type="title"/>
          </p:nvPr>
        </p:nvSpPr>
        <p:spPr>
          <a:xfrm>
            <a:off x="2090270" y="173382"/>
            <a:ext cx="7886700" cy="521208"/>
          </a:xfrm>
        </p:spPr>
        <p:txBody>
          <a:bodyPr>
            <a:noAutofit/>
          </a:bodyPr>
          <a:lstStyle/>
          <a:p>
            <a:pPr algn="ctr"/>
            <a:r>
              <a:rPr lang="en-US" sz="4000" dirty="0">
                <a:solidFill>
                  <a:schemeClr val="tx1"/>
                </a:solidFill>
              </a:rPr>
              <a:t>More Do’s for Online Testing</a:t>
            </a:r>
          </a:p>
        </p:txBody>
      </p:sp>
    </p:spTree>
    <p:extLst>
      <p:ext uri="{BB962C8B-B14F-4D97-AF65-F5344CB8AC3E}">
        <p14:creationId xmlns:p14="http://schemas.microsoft.com/office/powerpoint/2010/main" val="2907276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Approximate Times For Screener Online</a:t>
            </a:r>
          </a:p>
        </p:txBody>
      </p:sp>
      <p:pic>
        <p:nvPicPr>
          <p:cNvPr id="4" name="Picture 3">
            <a:extLst>
              <a:ext uri="{FF2B5EF4-FFF2-40B4-BE49-F238E27FC236}">
                <a16:creationId xmlns:a16="http://schemas.microsoft.com/office/drawing/2014/main" id="{BDFDC159-5BBC-4CA2-9C49-D52C35A9EE55}"/>
              </a:ext>
            </a:extLst>
          </p:cNvPr>
          <p:cNvPicPr>
            <a:picLocks noChangeAspect="1"/>
          </p:cNvPicPr>
          <p:nvPr/>
        </p:nvPicPr>
        <p:blipFill>
          <a:blip r:embed="rId3"/>
          <a:stretch>
            <a:fillRect/>
          </a:stretch>
        </p:blipFill>
        <p:spPr>
          <a:xfrm>
            <a:off x="422434" y="2343150"/>
            <a:ext cx="9426416" cy="3095760"/>
          </a:xfrm>
          <a:prstGeom prst="rect">
            <a:avLst/>
          </a:prstGeom>
        </p:spPr>
      </p:pic>
    </p:spTree>
    <p:extLst>
      <p:ext uri="{BB962C8B-B14F-4D97-AF65-F5344CB8AC3E}">
        <p14:creationId xmlns:p14="http://schemas.microsoft.com/office/powerpoint/2010/main" val="1322725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4B396-E940-4843-B86E-5A0E77004B4B}"/>
              </a:ext>
            </a:extLst>
          </p:cNvPr>
          <p:cNvSpPr>
            <a:spLocks noGrp="1"/>
          </p:cNvSpPr>
          <p:nvPr>
            <p:ph type="title"/>
          </p:nvPr>
        </p:nvSpPr>
        <p:spPr/>
        <p:txBody>
          <a:bodyPr/>
          <a:lstStyle/>
          <a:p>
            <a:r>
              <a:rPr lang="en-US" dirty="0"/>
              <a:t>Confirming  and Reschedules Prior To Testing</a:t>
            </a:r>
          </a:p>
        </p:txBody>
      </p:sp>
      <p:sp>
        <p:nvSpPr>
          <p:cNvPr id="3" name="Content Placeholder 2">
            <a:extLst>
              <a:ext uri="{FF2B5EF4-FFF2-40B4-BE49-F238E27FC236}">
                <a16:creationId xmlns:a16="http://schemas.microsoft.com/office/drawing/2014/main" id="{C164CE75-5F0F-41B9-95E4-FD045067C01A}"/>
              </a:ext>
            </a:extLst>
          </p:cNvPr>
          <p:cNvSpPr>
            <a:spLocks noGrp="1"/>
          </p:cNvSpPr>
          <p:nvPr>
            <p:ph idx="1"/>
          </p:nvPr>
        </p:nvSpPr>
        <p:spPr/>
        <p:txBody>
          <a:bodyPr/>
          <a:lstStyle/>
          <a:p>
            <a:r>
              <a:rPr lang="en-US" dirty="0"/>
              <a:t>ELL staff is helping to take care of all confirmations, except for the smaller remote sites – Yuma/Pueblo/Walsenburg. If you notice there aren’t any notes for a student at your site, please contact the family for confirmation.</a:t>
            </a:r>
          </a:p>
          <a:p>
            <a:endParaRPr lang="en-US" dirty="0"/>
          </a:p>
          <a:p>
            <a:r>
              <a:rPr lang="en-US" dirty="0"/>
              <a:t>If you need a reschedule and you aren’t comfortable doing it, reach out to Melissa to reschedule in Testing Nirvana after discussing it with the family</a:t>
            </a:r>
          </a:p>
        </p:txBody>
      </p:sp>
    </p:spTree>
    <p:extLst>
      <p:ext uri="{BB962C8B-B14F-4D97-AF65-F5344CB8AC3E}">
        <p14:creationId xmlns:p14="http://schemas.microsoft.com/office/powerpoint/2010/main" val="677057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2D141B-97D1-44D3-87B7-630D7522EE50}"/>
              </a:ext>
            </a:extLst>
          </p:cNvPr>
          <p:cNvSpPr>
            <a:spLocks noGrp="1"/>
          </p:cNvSpPr>
          <p:nvPr>
            <p:ph type="title"/>
          </p:nvPr>
        </p:nvSpPr>
        <p:spPr/>
        <p:txBody>
          <a:bodyPr/>
          <a:lstStyle/>
          <a:p>
            <a:r>
              <a:rPr lang="en-US" dirty="0"/>
              <a:t>Attendance &amp; Reschedules</a:t>
            </a:r>
          </a:p>
        </p:txBody>
      </p:sp>
      <p:sp>
        <p:nvSpPr>
          <p:cNvPr id="5" name="Content Placeholder 4">
            <a:extLst>
              <a:ext uri="{FF2B5EF4-FFF2-40B4-BE49-F238E27FC236}">
                <a16:creationId xmlns:a16="http://schemas.microsoft.com/office/drawing/2014/main" id="{16C2A861-500A-4C48-B3EF-BE1F14CC700B}"/>
              </a:ext>
            </a:extLst>
          </p:cNvPr>
          <p:cNvSpPr>
            <a:spLocks noGrp="1"/>
          </p:cNvSpPr>
          <p:nvPr>
            <p:ph idx="1"/>
          </p:nvPr>
        </p:nvSpPr>
        <p:spPr/>
        <p:txBody>
          <a:bodyPr/>
          <a:lstStyle/>
          <a:p>
            <a:pPr marL="0" indent="0">
              <a:buNone/>
            </a:pPr>
            <a:r>
              <a:rPr lang="en-US" dirty="0"/>
              <a:t>Attendance:</a:t>
            </a:r>
          </a:p>
          <a:p>
            <a:r>
              <a:rPr lang="en-US" dirty="0"/>
              <a:t>Make sure all students from your site are accounted for and updated in TN</a:t>
            </a:r>
          </a:p>
          <a:p>
            <a:endParaRPr lang="en-US" dirty="0"/>
          </a:p>
          <a:p>
            <a:pPr marL="0" indent="0">
              <a:buNone/>
            </a:pPr>
            <a:r>
              <a:rPr lang="en-US" dirty="0"/>
              <a:t>Reschedules:</a:t>
            </a:r>
          </a:p>
          <a:p>
            <a:r>
              <a:rPr lang="en-US" dirty="0"/>
              <a:t>Most sites have a second option</a:t>
            </a:r>
          </a:p>
          <a:p>
            <a:r>
              <a:rPr lang="en-US" dirty="0"/>
              <a:t>Can be done in Testing Nirvana</a:t>
            </a:r>
          </a:p>
          <a:p>
            <a:r>
              <a:rPr lang="en-US" dirty="0"/>
              <a:t>Attempt to reschedule every absent family – remember this is mandated</a:t>
            </a:r>
          </a:p>
          <a:p>
            <a:r>
              <a:rPr lang="en-US" dirty="0"/>
              <a:t>If there is no reschedule option, don’t make promises to the family. Reach out to Melissa for an alternate plan</a:t>
            </a:r>
          </a:p>
        </p:txBody>
      </p:sp>
    </p:spTree>
    <p:extLst>
      <p:ext uri="{BB962C8B-B14F-4D97-AF65-F5344CB8AC3E}">
        <p14:creationId xmlns:p14="http://schemas.microsoft.com/office/powerpoint/2010/main" val="438993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011DB304-7043-4982-8F97-A644D9982117}"/>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000" kern="1200" dirty="0">
                <a:solidFill>
                  <a:schemeClr val="accent1"/>
                </a:solidFill>
                <a:latin typeface="+mj-lt"/>
                <a:ea typeface="+mj-ea"/>
                <a:cs typeface="+mj-cs"/>
              </a:rPr>
              <a:t>Let’s Go To Testing Nirvana</a:t>
            </a:r>
          </a:p>
        </p:txBody>
      </p:sp>
      <p:sp>
        <p:nvSpPr>
          <p:cNvPr id="5" name="Text Placeholder 4">
            <a:extLst>
              <a:ext uri="{FF2B5EF4-FFF2-40B4-BE49-F238E27FC236}">
                <a16:creationId xmlns:a16="http://schemas.microsoft.com/office/drawing/2014/main" id="{8486DC81-449E-436B-A20D-770B2635C34F}"/>
              </a:ext>
            </a:extLst>
          </p:cNvPr>
          <p:cNvSpPr>
            <a:spLocks noGrp="1"/>
          </p:cNvSpPr>
          <p:nvPr>
            <p:ph type="body" idx="1"/>
          </p:nvPr>
        </p:nvSpPr>
        <p:spPr>
          <a:xfrm>
            <a:off x="4974336" y="4514446"/>
            <a:ext cx="4299666" cy="871042"/>
          </a:xfrm>
        </p:spPr>
        <p:txBody>
          <a:bodyPr vert="horz" lIns="91440" tIns="45720" rIns="91440" bIns="45720" rtlCol="0" anchor="t">
            <a:normAutofit/>
          </a:bodyPr>
          <a:lstStyle/>
          <a:p>
            <a:endParaRPr lang="en-US" sz="1800" dirty="0"/>
          </a:p>
          <a:p>
            <a:endParaRPr lang="en-US" sz="1800" dirty="0"/>
          </a:p>
        </p:txBody>
      </p:sp>
      <p:sp>
        <p:nvSpPr>
          <p:cNvPr id="24" name="Isosceles Triangle 23">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9" name="Graphic 8" descr="Checkmark">
            <a:extLst>
              <a:ext uri="{FF2B5EF4-FFF2-40B4-BE49-F238E27FC236}">
                <a16:creationId xmlns:a16="http://schemas.microsoft.com/office/drawing/2014/main" id="{6BC33A4D-DE81-4882-85DD-30D96E569E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
        <p:nvSpPr>
          <p:cNvPr id="23" name="Text Placeholder 4">
            <a:extLst>
              <a:ext uri="{FF2B5EF4-FFF2-40B4-BE49-F238E27FC236}">
                <a16:creationId xmlns:a16="http://schemas.microsoft.com/office/drawing/2014/main" id="{90FCA612-26E7-4EAF-8096-757A99EC516E}"/>
              </a:ext>
            </a:extLst>
          </p:cNvPr>
          <p:cNvSpPr txBox="1">
            <a:spLocks/>
          </p:cNvSpPr>
          <p:nvPr/>
        </p:nvSpPr>
        <p:spPr>
          <a:xfrm>
            <a:off x="3407202" y="4943062"/>
            <a:ext cx="4299666" cy="1914938"/>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r>
              <a:rPr lang="en-US" sz="1800" dirty="0">
                <a:hlinkClick r:id="rId4"/>
              </a:rPr>
              <a:t>www.testingnirvana.com</a:t>
            </a:r>
            <a:endParaRPr lang="en-US" sz="1800" dirty="0"/>
          </a:p>
          <a:p>
            <a:r>
              <a:rPr lang="en-US" sz="1800" dirty="0"/>
              <a:t>Login:  your k12.com e-mail address</a:t>
            </a:r>
          </a:p>
          <a:p>
            <a:r>
              <a:rPr lang="en-US" sz="1800" dirty="0"/>
              <a:t>Password: K12Schools! or whatever you chose</a:t>
            </a:r>
          </a:p>
          <a:p>
            <a:r>
              <a:rPr lang="en-US" sz="1800" dirty="0"/>
              <a:t>(e-mail me if you can’t remember your password)</a:t>
            </a:r>
          </a:p>
          <a:p>
            <a:endParaRPr lang="en-US" sz="1800" dirty="0"/>
          </a:p>
        </p:txBody>
      </p:sp>
    </p:spTree>
    <p:extLst>
      <p:ext uri="{BB962C8B-B14F-4D97-AF65-F5344CB8AC3E}">
        <p14:creationId xmlns:p14="http://schemas.microsoft.com/office/powerpoint/2010/main" val="1530311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2" name="Straight Connector 1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5" name="Straight Connector 24">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9CCC456-D15B-4555-8B1F-24F2DA8A4628}"/>
              </a:ext>
            </a:extLst>
          </p:cNvPr>
          <p:cNvSpPr>
            <a:spLocks noGrp="1"/>
          </p:cNvSpPr>
          <p:nvPr>
            <p:ph type="title"/>
          </p:nvPr>
        </p:nvSpPr>
        <p:spPr>
          <a:xfrm>
            <a:off x="643467" y="816638"/>
            <a:ext cx="3367359" cy="5224724"/>
          </a:xfrm>
        </p:spPr>
        <p:txBody>
          <a:bodyPr vert="horz" lIns="91440" tIns="45720" rIns="91440" bIns="45720" rtlCol="0" anchor="ctr">
            <a:normAutofit/>
          </a:bodyPr>
          <a:lstStyle/>
          <a:p>
            <a:r>
              <a:rPr lang="en-US" dirty="0"/>
              <a:t>Materials</a:t>
            </a:r>
          </a:p>
        </p:txBody>
      </p:sp>
      <p:sp>
        <p:nvSpPr>
          <p:cNvPr id="33" name="Content Placeholder 7">
            <a:extLst>
              <a:ext uri="{FF2B5EF4-FFF2-40B4-BE49-F238E27FC236}">
                <a16:creationId xmlns:a16="http://schemas.microsoft.com/office/drawing/2014/main" id="{0B30F25E-1CA3-4BC6-B460-44E09C678F86}"/>
              </a:ext>
            </a:extLst>
          </p:cNvPr>
          <p:cNvSpPr>
            <a:spLocks noGrp="1"/>
          </p:cNvSpPr>
          <p:nvPr>
            <p:ph sz="quarter" idx="4"/>
          </p:nvPr>
        </p:nvSpPr>
        <p:spPr>
          <a:xfrm>
            <a:off x="4654295" y="816638"/>
            <a:ext cx="4619706" cy="5224724"/>
          </a:xfrm>
        </p:spPr>
        <p:txBody>
          <a:bodyPr vert="horz" lIns="91440" tIns="45720" rIns="91440" bIns="45720" rtlCol="0" anchor="ctr">
            <a:normAutofit fontScale="92500" lnSpcReduction="20000"/>
          </a:bodyPr>
          <a:lstStyle/>
          <a:p>
            <a:pPr>
              <a:lnSpc>
                <a:spcPct val="90000"/>
              </a:lnSpc>
            </a:pPr>
            <a:r>
              <a:rPr lang="en-US" b="0" i="0" u="none" strike="noStrike" dirty="0">
                <a:effectLst/>
              </a:rPr>
              <a:t>Computer sets</a:t>
            </a:r>
            <a:endParaRPr lang="en-US" b="0" dirty="0">
              <a:effectLst/>
            </a:endParaRPr>
          </a:p>
          <a:p>
            <a:pPr>
              <a:lnSpc>
                <a:spcPct val="90000"/>
              </a:lnSpc>
            </a:pPr>
            <a:r>
              <a:rPr lang="en-US" b="0" i="0" u="none" strike="noStrike" dirty="0">
                <a:effectLst/>
              </a:rPr>
              <a:t>Power Cords</a:t>
            </a:r>
            <a:endParaRPr lang="en-US" b="0" dirty="0">
              <a:effectLst/>
            </a:endParaRPr>
          </a:p>
          <a:p>
            <a:pPr>
              <a:lnSpc>
                <a:spcPct val="90000"/>
              </a:lnSpc>
            </a:pPr>
            <a:r>
              <a:rPr lang="en-US" b="0" i="0" u="none" strike="noStrike" dirty="0">
                <a:effectLst/>
              </a:rPr>
              <a:t>Power Strips</a:t>
            </a:r>
          </a:p>
          <a:p>
            <a:pPr>
              <a:lnSpc>
                <a:spcPct val="90000"/>
              </a:lnSpc>
            </a:pPr>
            <a:r>
              <a:rPr lang="en-US" dirty="0"/>
              <a:t>Headsets with Microphones</a:t>
            </a:r>
          </a:p>
          <a:p>
            <a:pPr>
              <a:lnSpc>
                <a:spcPct val="90000"/>
              </a:lnSpc>
            </a:pPr>
            <a:r>
              <a:rPr lang="en-US" dirty="0"/>
              <a:t>Checklists</a:t>
            </a:r>
          </a:p>
          <a:p>
            <a:pPr>
              <a:lnSpc>
                <a:spcPct val="90000"/>
              </a:lnSpc>
            </a:pPr>
            <a:r>
              <a:rPr lang="en-US" dirty="0"/>
              <a:t>Sign-in Sheet</a:t>
            </a:r>
          </a:p>
          <a:p>
            <a:pPr>
              <a:lnSpc>
                <a:spcPct val="90000"/>
              </a:lnSpc>
            </a:pPr>
            <a:r>
              <a:rPr lang="en-US" dirty="0"/>
              <a:t>Seating Chart page</a:t>
            </a:r>
          </a:p>
          <a:p>
            <a:pPr>
              <a:lnSpc>
                <a:spcPct val="90000"/>
              </a:lnSpc>
            </a:pPr>
            <a:r>
              <a:rPr lang="en-US" dirty="0"/>
              <a:t>Do Not Disturb signs</a:t>
            </a:r>
          </a:p>
          <a:p>
            <a:pPr>
              <a:lnSpc>
                <a:spcPct val="90000"/>
              </a:lnSpc>
            </a:pPr>
            <a:r>
              <a:rPr lang="en-US" b="0" dirty="0">
                <a:effectLst/>
              </a:rPr>
              <a:t>Pa</a:t>
            </a:r>
            <a:r>
              <a:rPr lang="en-US" dirty="0"/>
              <a:t>per Tests</a:t>
            </a:r>
          </a:p>
          <a:p>
            <a:pPr>
              <a:lnSpc>
                <a:spcPct val="90000"/>
              </a:lnSpc>
            </a:pPr>
            <a:r>
              <a:rPr lang="en-US" b="0" dirty="0">
                <a:effectLst/>
              </a:rPr>
              <a:t>All Test Scripts </a:t>
            </a:r>
          </a:p>
          <a:p>
            <a:pPr>
              <a:lnSpc>
                <a:spcPct val="90000"/>
              </a:lnSpc>
            </a:pPr>
            <a:r>
              <a:rPr lang="en-US" b="0" i="0" u="none" strike="noStrike" dirty="0">
                <a:effectLst/>
              </a:rPr>
              <a:t>Pencils and scratch paper</a:t>
            </a:r>
            <a:endParaRPr lang="en-US" b="0" dirty="0">
              <a:effectLst/>
            </a:endParaRPr>
          </a:p>
          <a:p>
            <a:pPr>
              <a:lnSpc>
                <a:spcPct val="90000"/>
              </a:lnSpc>
            </a:pPr>
            <a:r>
              <a:rPr lang="en-US" b="0" i="0" u="none" strike="noStrike" dirty="0">
                <a:effectLst/>
              </a:rPr>
              <a:t>Testing Tickets</a:t>
            </a:r>
            <a:endParaRPr lang="en-US" b="0" dirty="0">
              <a:effectLst/>
            </a:endParaRPr>
          </a:p>
          <a:p>
            <a:pPr>
              <a:lnSpc>
                <a:spcPct val="90000"/>
              </a:lnSpc>
            </a:pPr>
            <a:r>
              <a:rPr lang="en-US" b="0" i="0" u="none" strike="noStrike" dirty="0">
                <a:effectLst/>
              </a:rPr>
              <a:t>Zipper top plastic bags labeled for used test tickets/scratch paper</a:t>
            </a:r>
            <a:endParaRPr lang="en-US" b="0" dirty="0">
              <a:effectLst/>
            </a:endParaRPr>
          </a:p>
          <a:p>
            <a:pPr>
              <a:lnSpc>
                <a:spcPct val="90000"/>
              </a:lnSpc>
            </a:pPr>
            <a:r>
              <a:rPr lang="en-US" b="0" i="0" u="none" strike="noStrike" dirty="0">
                <a:effectLst/>
              </a:rPr>
              <a:t>Color page and crayon packs</a:t>
            </a:r>
            <a:endParaRPr lang="en-US" b="0" dirty="0">
              <a:effectLst/>
            </a:endParaRPr>
          </a:p>
          <a:p>
            <a:pPr>
              <a:lnSpc>
                <a:spcPct val="90000"/>
              </a:lnSpc>
            </a:pPr>
            <a:r>
              <a:rPr lang="en-US" b="0" i="0" u="none" strike="noStrike" dirty="0">
                <a:effectLst/>
              </a:rPr>
              <a:t> First Aid Kit</a:t>
            </a:r>
            <a:br>
              <a:rPr lang="en-US" dirty="0"/>
            </a:br>
            <a:endParaRPr lang="en-US" dirty="0"/>
          </a:p>
        </p:txBody>
      </p:sp>
    </p:spTree>
    <p:extLst>
      <p:ext uri="{BB962C8B-B14F-4D97-AF65-F5344CB8AC3E}">
        <p14:creationId xmlns:p14="http://schemas.microsoft.com/office/powerpoint/2010/main" val="3877145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A7B821-D2C7-48AA-A3BA-3971050C4EF6}"/>
              </a:ext>
            </a:extLst>
          </p:cNvPr>
          <p:cNvSpPr>
            <a:spLocks noGrp="1"/>
          </p:cNvSpPr>
          <p:nvPr>
            <p:ph type="title"/>
          </p:nvPr>
        </p:nvSpPr>
        <p:spPr/>
        <p:txBody>
          <a:bodyPr/>
          <a:lstStyle/>
          <a:p>
            <a:r>
              <a:rPr lang="en-US" dirty="0"/>
              <a:t>Assessments Website…Let’s Go!</a:t>
            </a:r>
          </a:p>
        </p:txBody>
      </p:sp>
      <p:sp>
        <p:nvSpPr>
          <p:cNvPr id="5" name="Text Placeholder 4">
            <a:extLst>
              <a:ext uri="{FF2B5EF4-FFF2-40B4-BE49-F238E27FC236}">
                <a16:creationId xmlns:a16="http://schemas.microsoft.com/office/drawing/2014/main" id="{1FAE83FD-D9B6-493F-9884-BCF51EBB900A}"/>
              </a:ext>
            </a:extLst>
          </p:cNvPr>
          <p:cNvSpPr>
            <a:spLocks noGrp="1"/>
          </p:cNvSpPr>
          <p:nvPr>
            <p:ph type="body" idx="1"/>
          </p:nvPr>
        </p:nvSpPr>
        <p:spPr/>
        <p:txBody>
          <a:bodyPr/>
          <a:lstStyle/>
          <a:p>
            <a:r>
              <a:rPr lang="en-US" dirty="0"/>
              <a:t>https://cok12assessments.weebly.com/</a:t>
            </a:r>
          </a:p>
        </p:txBody>
      </p:sp>
    </p:spTree>
    <p:extLst>
      <p:ext uri="{BB962C8B-B14F-4D97-AF65-F5344CB8AC3E}">
        <p14:creationId xmlns:p14="http://schemas.microsoft.com/office/powerpoint/2010/main" val="61451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A460CF-0948-4943-A381-F819829C10C8}"/>
              </a:ext>
            </a:extLst>
          </p:cNvPr>
          <p:cNvSpPr>
            <a:spLocks noGrp="1"/>
          </p:cNvSpPr>
          <p:nvPr>
            <p:ph type="title"/>
          </p:nvPr>
        </p:nvSpPr>
        <p:spPr/>
        <p:txBody>
          <a:bodyPr/>
          <a:lstStyle/>
          <a:p>
            <a:r>
              <a:rPr lang="en-US" dirty="0"/>
              <a:t>WIDA Portal</a:t>
            </a:r>
          </a:p>
        </p:txBody>
      </p:sp>
      <p:sp>
        <p:nvSpPr>
          <p:cNvPr id="5" name="Content Placeholder 4">
            <a:extLst>
              <a:ext uri="{FF2B5EF4-FFF2-40B4-BE49-F238E27FC236}">
                <a16:creationId xmlns:a16="http://schemas.microsoft.com/office/drawing/2014/main" id="{10C343E0-DE9F-4FCC-A0D4-80BD5A1A5C8B}"/>
              </a:ext>
            </a:extLst>
          </p:cNvPr>
          <p:cNvSpPr>
            <a:spLocks noGrp="1"/>
          </p:cNvSpPr>
          <p:nvPr>
            <p:ph idx="1"/>
          </p:nvPr>
        </p:nvSpPr>
        <p:spPr/>
        <p:txBody>
          <a:bodyPr/>
          <a:lstStyle/>
          <a:p>
            <a:r>
              <a:rPr lang="en-US" dirty="0"/>
              <a:t>Login name: your k12.com address</a:t>
            </a:r>
          </a:p>
          <a:p>
            <a:r>
              <a:rPr lang="en-US" dirty="0"/>
              <a:t>Password: whatever you set up from the e-mail</a:t>
            </a:r>
          </a:p>
          <a:p>
            <a:endParaRPr lang="en-US" dirty="0"/>
          </a:p>
          <a:p>
            <a:r>
              <a:rPr lang="en-US" dirty="0"/>
              <a:t>Check certifications – must have one for the WIDA Screener Online</a:t>
            </a:r>
          </a:p>
          <a:p>
            <a:r>
              <a:rPr lang="en-US" dirty="0"/>
              <a:t>WIDA Screener Resources</a:t>
            </a:r>
          </a:p>
        </p:txBody>
      </p:sp>
    </p:spTree>
    <p:extLst>
      <p:ext uri="{BB962C8B-B14F-4D97-AF65-F5344CB8AC3E}">
        <p14:creationId xmlns:p14="http://schemas.microsoft.com/office/powerpoint/2010/main" val="293653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05F3A-99C6-4789-8D3B-A5A4FEC8E517}"/>
              </a:ext>
            </a:extLst>
          </p:cNvPr>
          <p:cNvSpPr>
            <a:spLocks noGrp="1"/>
          </p:cNvSpPr>
          <p:nvPr>
            <p:ph type="title"/>
          </p:nvPr>
        </p:nvSpPr>
        <p:spPr/>
        <p:txBody>
          <a:bodyPr/>
          <a:lstStyle/>
          <a:p>
            <a:r>
              <a:rPr lang="en-US" dirty="0"/>
              <a:t>Meeting Agenda</a:t>
            </a:r>
          </a:p>
        </p:txBody>
      </p:sp>
      <p:sp>
        <p:nvSpPr>
          <p:cNvPr id="3" name="Content Placeholder 2">
            <a:extLst>
              <a:ext uri="{FF2B5EF4-FFF2-40B4-BE49-F238E27FC236}">
                <a16:creationId xmlns:a16="http://schemas.microsoft.com/office/drawing/2014/main" id="{57E58E3B-424A-4D06-B9BF-9D7CF15A75D5}"/>
              </a:ext>
            </a:extLst>
          </p:cNvPr>
          <p:cNvSpPr>
            <a:spLocks noGrp="1"/>
          </p:cNvSpPr>
          <p:nvPr>
            <p:ph idx="1"/>
          </p:nvPr>
        </p:nvSpPr>
        <p:spPr/>
        <p:txBody>
          <a:bodyPr/>
          <a:lstStyle/>
          <a:p>
            <a:r>
              <a:rPr lang="en-US" dirty="0"/>
              <a:t>WIDA Screener Test Information</a:t>
            </a:r>
          </a:p>
          <a:p>
            <a:r>
              <a:rPr lang="en-US" dirty="0"/>
              <a:t>Testing Nirvana Walk-through</a:t>
            </a:r>
          </a:p>
          <a:p>
            <a:r>
              <a:rPr lang="en-US" dirty="0"/>
              <a:t>COVID Procedures</a:t>
            </a:r>
          </a:p>
          <a:p>
            <a:r>
              <a:rPr lang="en-US" dirty="0"/>
              <a:t>Website Resources</a:t>
            </a:r>
          </a:p>
          <a:p>
            <a:r>
              <a:rPr lang="en-US" dirty="0"/>
              <a:t>Computer Set-Up</a:t>
            </a:r>
          </a:p>
          <a:p>
            <a:endParaRPr lang="en-US" dirty="0"/>
          </a:p>
        </p:txBody>
      </p:sp>
    </p:spTree>
    <p:extLst>
      <p:ext uri="{BB962C8B-B14F-4D97-AF65-F5344CB8AC3E}">
        <p14:creationId xmlns:p14="http://schemas.microsoft.com/office/powerpoint/2010/main" val="1816747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A7B821-D2C7-48AA-A3BA-3971050C4EF6}"/>
              </a:ext>
            </a:extLst>
          </p:cNvPr>
          <p:cNvSpPr>
            <a:spLocks noGrp="1"/>
          </p:cNvSpPr>
          <p:nvPr>
            <p:ph type="title"/>
          </p:nvPr>
        </p:nvSpPr>
        <p:spPr/>
        <p:txBody>
          <a:bodyPr/>
          <a:lstStyle/>
          <a:p>
            <a:r>
              <a:rPr lang="en-US" dirty="0"/>
              <a:t>Computer Set-Up</a:t>
            </a:r>
          </a:p>
        </p:txBody>
      </p:sp>
      <p:sp>
        <p:nvSpPr>
          <p:cNvPr id="5" name="Text Placeholder 4">
            <a:extLst>
              <a:ext uri="{FF2B5EF4-FFF2-40B4-BE49-F238E27FC236}">
                <a16:creationId xmlns:a16="http://schemas.microsoft.com/office/drawing/2014/main" id="{1FAE83FD-D9B6-493F-9884-BCF51EBB900A}"/>
              </a:ext>
            </a:extLst>
          </p:cNvPr>
          <p:cNvSpPr>
            <a:spLocks noGrp="1"/>
          </p:cNvSpPr>
          <p:nvPr>
            <p:ph type="body" idx="1"/>
          </p:nvPr>
        </p:nvSpPr>
        <p:spPr/>
        <p:txBody>
          <a:bodyPr/>
          <a:lstStyle/>
          <a:p>
            <a:r>
              <a:rPr lang="en-US" dirty="0"/>
              <a:t>https://cok12assessments.weebly.com/</a:t>
            </a:r>
          </a:p>
        </p:txBody>
      </p:sp>
    </p:spTree>
    <p:extLst>
      <p:ext uri="{BB962C8B-B14F-4D97-AF65-F5344CB8AC3E}">
        <p14:creationId xmlns:p14="http://schemas.microsoft.com/office/powerpoint/2010/main" val="317606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000A752D-FAFB-4886-977E-ADE4CBF03252}"/>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kern="1200" dirty="0">
                <a:solidFill>
                  <a:schemeClr val="accent1"/>
                </a:solidFill>
                <a:latin typeface="+mj-lt"/>
                <a:ea typeface="+mj-ea"/>
                <a:cs typeface="+mj-cs"/>
              </a:rPr>
              <a:t>Questions?? </a:t>
            </a:r>
          </a:p>
        </p:txBody>
      </p:sp>
      <p:sp>
        <p:nvSpPr>
          <p:cNvPr id="2" name="Text Placeholder 1">
            <a:extLst>
              <a:ext uri="{FF2B5EF4-FFF2-40B4-BE49-F238E27FC236}">
                <a16:creationId xmlns:a16="http://schemas.microsoft.com/office/drawing/2014/main" id="{4989E779-6AF4-4A1F-A2EA-D24585E83E8D}"/>
              </a:ext>
            </a:extLst>
          </p:cNvPr>
          <p:cNvSpPr>
            <a:spLocks noGrp="1"/>
          </p:cNvSpPr>
          <p:nvPr>
            <p:ph type="body" idx="1"/>
          </p:nvPr>
        </p:nvSpPr>
        <p:spPr>
          <a:xfrm>
            <a:off x="4974336" y="4514446"/>
            <a:ext cx="4299666" cy="871042"/>
          </a:xfrm>
        </p:spPr>
        <p:txBody>
          <a:bodyPr vert="horz" lIns="91440" tIns="45720" rIns="91440" bIns="45720" rtlCol="0" anchor="t">
            <a:normAutofit/>
          </a:bodyPr>
          <a:lstStyle/>
          <a:p>
            <a:endParaRPr lang="en-US" sz="1800"/>
          </a:p>
        </p:txBody>
      </p:sp>
      <p:sp>
        <p:nvSpPr>
          <p:cNvPr id="23" name="Isosceles Triangle 22">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8" name="Graphic 7" descr="Question mark">
            <a:extLst>
              <a:ext uri="{FF2B5EF4-FFF2-40B4-BE49-F238E27FC236}">
                <a16:creationId xmlns:a16="http://schemas.microsoft.com/office/drawing/2014/main" id="{8E38CCEE-5C84-4A84-8AFD-4E21BD719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47995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CD808-EEEA-42CD-9258-7008C3E0A4DC}"/>
              </a:ext>
            </a:extLst>
          </p:cNvPr>
          <p:cNvSpPr>
            <a:spLocks noGrp="1"/>
          </p:cNvSpPr>
          <p:nvPr>
            <p:ph type="title"/>
          </p:nvPr>
        </p:nvSpPr>
        <p:spPr/>
        <p:txBody>
          <a:bodyPr/>
          <a:lstStyle/>
          <a:p>
            <a:r>
              <a:rPr lang="en-US" dirty="0"/>
              <a:t>What’s New This Year</a:t>
            </a:r>
          </a:p>
        </p:txBody>
      </p:sp>
      <p:sp>
        <p:nvSpPr>
          <p:cNvPr id="3" name="Content Placeholder 2">
            <a:extLst>
              <a:ext uri="{FF2B5EF4-FFF2-40B4-BE49-F238E27FC236}">
                <a16:creationId xmlns:a16="http://schemas.microsoft.com/office/drawing/2014/main" id="{F2F963C3-E2A1-4292-997B-1280FD91E337}"/>
              </a:ext>
            </a:extLst>
          </p:cNvPr>
          <p:cNvSpPr>
            <a:spLocks noGrp="1"/>
          </p:cNvSpPr>
          <p:nvPr>
            <p:ph idx="1"/>
          </p:nvPr>
        </p:nvSpPr>
        <p:spPr/>
        <p:txBody>
          <a:bodyPr/>
          <a:lstStyle/>
          <a:p>
            <a:r>
              <a:rPr lang="en-US" dirty="0"/>
              <a:t>Kindergarten Screener instead of the W-APT</a:t>
            </a:r>
          </a:p>
          <a:p>
            <a:r>
              <a:rPr lang="en-US" dirty="0"/>
              <a:t>Seating Charts</a:t>
            </a:r>
          </a:p>
          <a:p>
            <a:r>
              <a:rPr lang="en-US" dirty="0"/>
              <a:t>Checklists</a:t>
            </a:r>
          </a:p>
          <a:p>
            <a:r>
              <a:rPr lang="en-US" dirty="0"/>
              <a:t>Technology Collection Crackdown</a:t>
            </a:r>
          </a:p>
        </p:txBody>
      </p:sp>
    </p:spTree>
    <p:extLst>
      <p:ext uri="{BB962C8B-B14F-4D97-AF65-F5344CB8AC3E}">
        <p14:creationId xmlns:p14="http://schemas.microsoft.com/office/powerpoint/2010/main" val="187691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WIDA Screener is an English language proficiency assessment given to incoming students in Grades K-12 to assist educators with the identification of students as English learners (ELs). </a:t>
            </a:r>
          </a:p>
          <a:p>
            <a:pPr marL="0" indent="0">
              <a:buNone/>
            </a:pPr>
            <a:endParaRPr lang="en-US" dirty="0"/>
          </a:p>
          <a:p>
            <a:r>
              <a:rPr lang="en-US" dirty="0"/>
              <a:t>The WIDA Screener is used, with a Body of Evidence (BOE), in the Colorado Identification Procedures to assess a student’s English language proficiency.  </a:t>
            </a:r>
          </a:p>
          <a:p>
            <a:endParaRPr lang="en-US" dirty="0"/>
          </a:p>
          <a:p>
            <a:pPr marL="0" indent="0">
              <a:buNone/>
            </a:pPr>
            <a:endParaRPr lang="en-US" dirty="0"/>
          </a:p>
        </p:txBody>
      </p:sp>
      <p:sp>
        <p:nvSpPr>
          <p:cNvPr id="6" name="Title 5">
            <a:extLst>
              <a:ext uri="{FF2B5EF4-FFF2-40B4-BE49-F238E27FC236}">
                <a16:creationId xmlns:a16="http://schemas.microsoft.com/office/drawing/2014/main" id="{1084E281-777B-4C1C-B8C5-BA87D05108E0}"/>
              </a:ext>
            </a:extLst>
          </p:cNvPr>
          <p:cNvSpPr>
            <a:spLocks noGrp="1"/>
          </p:cNvSpPr>
          <p:nvPr>
            <p:ph type="title"/>
          </p:nvPr>
        </p:nvSpPr>
        <p:spPr/>
        <p:txBody>
          <a:bodyPr>
            <a:normAutofit fontScale="90000"/>
          </a:bodyPr>
          <a:lstStyle/>
          <a:p>
            <a:r>
              <a:rPr lang="en-US" dirty="0"/>
              <a:t>WIDA Screener Purpose</a:t>
            </a:r>
          </a:p>
        </p:txBody>
      </p:sp>
      <p:sp>
        <p:nvSpPr>
          <p:cNvPr id="4" name="Rectangle 3"/>
          <p:cNvSpPr/>
          <p:nvPr/>
        </p:nvSpPr>
        <p:spPr>
          <a:xfrm>
            <a:off x="-3475668" y="2441059"/>
            <a:ext cx="261610" cy="369332"/>
          </a:xfrm>
          <a:prstGeom prst="rect">
            <a:avLst/>
          </a:prstGeom>
        </p:spPr>
        <p:txBody>
          <a:bodyPr wrap="none">
            <a:spAutoFit/>
          </a:bodyPr>
          <a:lstStyle/>
          <a:p>
            <a:r>
              <a:rPr lang="en-US" dirty="0"/>
              <a:t>t</a:t>
            </a:r>
          </a:p>
        </p:txBody>
      </p:sp>
    </p:spTree>
    <p:extLst>
      <p:ext uri="{BB962C8B-B14F-4D97-AF65-F5344CB8AC3E}">
        <p14:creationId xmlns:p14="http://schemas.microsoft.com/office/powerpoint/2010/main" val="1947789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Grade-Level Cluster </a:t>
            </a:r>
          </a:p>
        </p:txBody>
      </p:sp>
      <p:sp>
        <p:nvSpPr>
          <p:cNvPr id="6" name="Content Placeholder 5"/>
          <p:cNvSpPr>
            <a:spLocks noGrp="1"/>
          </p:cNvSpPr>
          <p:nvPr>
            <p:ph idx="1"/>
          </p:nvPr>
        </p:nvSpPr>
        <p:spPr>
          <a:xfrm>
            <a:off x="2152651" y="1759053"/>
            <a:ext cx="7869307" cy="2099817"/>
          </a:xfrm>
        </p:spPr>
        <p:txBody>
          <a:bodyPr/>
          <a:lstStyle/>
          <a:p>
            <a:pPr marL="0" indent="0">
              <a:buNone/>
            </a:pPr>
            <a:endParaRPr lang="en-US" dirty="0"/>
          </a:p>
          <a:p>
            <a:pPr marL="0" indent="0" algn="ctr">
              <a:buNone/>
            </a:pPr>
            <a:endParaRPr lang="en-US" dirty="0"/>
          </a:p>
        </p:txBody>
      </p:sp>
      <p:pic>
        <p:nvPicPr>
          <p:cNvPr id="7" name="Picture 6"/>
          <p:cNvPicPr>
            <a:picLocks noGrp="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48" y="2127422"/>
            <a:ext cx="7929569" cy="1049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24250" y="4633409"/>
            <a:ext cx="5144010" cy="1200329"/>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t>Note</a:t>
            </a:r>
            <a:r>
              <a:rPr lang="en-US" sz="2400" dirty="0"/>
              <a:t>: Administer the Kindergarten Screener to Kindergarten  and 1</a:t>
            </a:r>
            <a:r>
              <a:rPr lang="en-US" sz="2400" baseline="30000" dirty="0"/>
              <a:t>st</a:t>
            </a:r>
            <a:r>
              <a:rPr lang="en-US" sz="2400" dirty="0"/>
              <a:t> grade students</a:t>
            </a:r>
          </a:p>
        </p:txBody>
      </p:sp>
      <p:sp>
        <p:nvSpPr>
          <p:cNvPr id="3" name="Arrow: Down 2">
            <a:extLst>
              <a:ext uri="{FF2B5EF4-FFF2-40B4-BE49-F238E27FC236}">
                <a16:creationId xmlns:a16="http://schemas.microsoft.com/office/drawing/2014/main" id="{B0DE9924-4FEE-42E5-90A6-504D40D8E197}"/>
              </a:ext>
            </a:extLst>
          </p:cNvPr>
          <p:cNvSpPr/>
          <p:nvPr/>
        </p:nvSpPr>
        <p:spPr>
          <a:xfrm>
            <a:off x="2513734" y="3202625"/>
            <a:ext cx="318052" cy="503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A17E4DD9-323A-46AC-9AC3-89DBF90231AF}"/>
              </a:ext>
            </a:extLst>
          </p:cNvPr>
          <p:cNvSpPr/>
          <p:nvPr/>
        </p:nvSpPr>
        <p:spPr>
          <a:xfrm>
            <a:off x="3828973" y="3202626"/>
            <a:ext cx="318052" cy="503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6C6FF23B-5A2C-4709-8134-688B7719A081}"/>
              </a:ext>
            </a:extLst>
          </p:cNvPr>
          <p:cNvSpPr/>
          <p:nvPr/>
        </p:nvSpPr>
        <p:spPr>
          <a:xfrm>
            <a:off x="5580370" y="3202625"/>
            <a:ext cx="318052" cy="503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C4E1C49E-D39E-4157-955F-0DBC56F67FAD}"/>
              </a:ext>
            </a:extLst>
          </p:cNvPr>
          <p:cNvSpPr/>
          <p:nvPr/>
        </p:nvSpPr>
        <p:spPr>
          <a:xfrm>
            <a:off x="7327588" y="3208900"/>
            <a:ext cx="318052" cy="503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4EB91582-359B-4F71-83E6-CBEAD9D3DB18}"/>
              </a:ext>
            </a:extLst>
          </p:cNvPr>
          <p:cNvSpPr/>
          <p:nvPr/>
        </p:nvSpPr>
        <p:spPr>
          <a:xfrm>
            <a:off x="9162936" y="3213774"/>
            <a:ext cx="318052" cy="503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17A1EAE-A954-4FC9-AFAC-7E951B6988F3}"/>
              </a:ext>
            </a:extLst>
          </p:cNvPr>
          <p:cNvSpPr txBox="1"/>
          <p:nvPr/>
        </p:nvSpPr>
        <p:spPr>
          <a:xfrm>
            <a:off x="2209848" y="3717113"/>
            <a:ext cx="944169" cy="369332"/>
          </a:xfrm>
          <a:prstGeom prst="rect">
            <a:avLst/>
          </a:prstGeom>
          <a:noFill/>
        </p:spPr>
        <p:txBody>
          <a:bodyPr wrap="square" rtlCol="0">
            <a:spAutoFit/>
          </a:bodyPr>
          <a:lstStyle/>
          <a:p>
            <a:pPr algn="ctr"/>
            <a:r>
              <a:rPr lang="en-US" dirty="0"/>
              <a:t>2nd</a:t>
            </a:r>
          </a:p>
        </p:txBody>
      </p:sp>
      <p:sp>
        <p:nvSpPr>
          <p:cNvPr id="12" name="TextBox 11">
            <a:extLst>
              <a:ext uri="{FF2B5EF4-FFF2-40B4-BE49-F238E27FC236}">
                <a16:creationId xmlns:a16="http://schemas.microsoft.com/office/drawing/2014/main" id="{BCD6F6F2-1D32-467A-BDD9-A331DBAFF4E0}"/>
              </a:ext>
            </a:extLst>
          </p:cNvPr>
          <p:cNvSpPr txBox="1"/>
          <p:nvPr/>
        </p:nvSpPr>
        <p:spPr>
          <a:xfrm>
            <a:off x="3532164" y="3731260"/>
            <a:ext cx="944169" cy="369332"/>
          </a:xfrm>
          <a:prstGeom prst="rect">
            <a:avLst/>
          </a:prstGeom>
          <a:noFill/>
        </p:spPr>
        <p:txBody>
          <a:bodyPr wrap="square" rtlCol="0">
            <a:spAutoFit/>
          </a:bodyPr>
          <a:lstStyle/>
          <a:p>
            <a:pPr algn="ctr"/>
            <a:r>
              <a:rPr lang="en-US" dirty="0"/>
              <a:t>3</a:t>
            </a:r>
            <a:r>
              <a:rPr lang="en-US" baseline="30000" dirty="0"/>
              <a:t>rd</a:t>
            </a:r>
            <a:r>
              <a:rPr lang="en-US" dirty="0"/>
              <a:t> &amp; 4</a:t>
            </a:r>
            <a:r>
              <a:rPr lang="en-US" baseline="30000" dirty="0"/>
              <a:t>th</a:t>
            </a:r>
            <a:r>
              <a:rPr lang="en-US" dirty="0"/>
              <a:t> </a:t>
            </a:r>
          </a:p>
        </p:txBody>
      </p:sp>
      <p:sp>
        <p:nvSpPr>
          <p:cNvPr id="13" name="TextBox 12">
            <a:extLst>
              <a:ext uri="{FF2B5EF4-FFF2-40B4-BE49-F238E27FC236}">
                <a16:creationId xmlns:a16="http://schemas.microsoft.com/office/drawing/2014/main" id="{A106DBAB-0F6A-4563-8162-8E0C4EC68D8F}"/>
              </a:ext>
            </a:extLst>
          </p:cNvPr>
          <p:cNvSpPr txBox="1"/>
          <p:nvPr/>
        </p:nvSpPr>
        <p:spPr>
          <a:xfrm>
            <a:off x="5267311" y="3737206"/>
            <a:ext cx="944169" cy="369332"/>
          </a:xfrm>
          <a:prstGeom prst="rect">
            <a:avLst/>
          </a:prstGeom>
          <a:noFill/>
        </p:spPr>
        <p:txBody>
          <a:bodyPr wrap="square" rtlCol="0">
            <a:spAutoFit/>
          </a:bodyPr>
          <a:lstStyle/>
          <a:p>
            <a:pPr algn="ctr"/>
            <a:r>
              <a:rPr lang="en-US" dirty="0"/>
              <a:t>5</a:t>
            </a:r>
            <a:r>
              <a:rPr lang="en-US" baseline="30000" dirty="0"/>
              <a:t>th</a:t>
            </a:r>
            <a:r>
              <a:rPr lang="en-US" dirty="0"/>
              <a:t> &amp; 6</a:t>
            </a:r>
            <a:r>
              <a:rPr lang="en-US" baseline="30000" dirty="0"/>
              <a:t>th</a:t>
            </a:r>
            <a:r>
              <a:rPr lang="en-US" dirty="0"/>
              <a:t> </a:t>
            </a:r>
          </a:p>
        </p:txBody>
      </p:sp>
      <p:sp>
        <p:nvSpPr>
          <p:cNvPr id="14" name="TextBox 13">
            <a:extLst>
              <a:ext uri="{FF2B5EF4-FFF2-40B4-BE49-F238E27FC236}">
                <a16:creationId xmlns:a16="http://schemas.microsoft.com/office/drawing/2014/main" id="{A1AD5E2E-4364-4939-8B2E-898E75561BB6}"/>
              </a:ext>
            </a:extLst>
          </p:cNvPr>
          <p:cNvSpPr txBox="1"/>
          <p:nvPr/>
        </p:nvSpPr>
        <p:spPr>
          <a:xfrm>
            <a:off x="7014529" y="3736502"/>
            <a:ext cx="944169" cy="369332"/>
          </a:xfrm>
          <a:prstGeom prst="rect">
            <a:avLst/>
          </a:prstGeom>
          <a:noFill/>
        </p:spPr>
        <p:txBody>
          <a:bodyPr wrap="square" rtlCol="0">
            <a:spAutoFit/>
          </a:bodyPr>
          <a:lstStyle/>
          <a:p>
            <a:pPr algn="ctr"/>
            <a:r>
              <a:rPr lang="en-US" dirty="0"/>
              <a:t>7</a:t>
            </a:r>
            <a:r>
              <a:rPr lang="en-US" baseline="30000" dirty="0"/>
              <a:t>th</a:t>
            </a:r>
            <a:r>
              <a:rPr lang="en-US" dirty="0"/>
              <a:t>- 9</a:t>
            </a:r>
            <a:r>
              <a:rPr lang="en-US" baseline="30000" dirty="0"/>
              <a:t>th</a:t>
            </a:r>
            <a:r>
              <a:rPr lang="en-US" dirty="0"/>
              <a:t> </a:t>
            </a:r>
          </a:p>
        </p:txBody>
      </p:sp>
      <p:sp>
        <p:nvSpPr>
          <p:cNvPr id="15" name="TextBox 14">
            <a:extLst>
              <a:ext uri="{FF2B5EF4-FFF2-40B4-BE49-F238E27FC236}">
                <a16:creationId xmlns:a16="http://schemas.microsoft.com/office/drawing/2014/main" id="{424A4F24-5769-46DE-870B-ECB066AE5228}"/>
              </a:ext>
            </a:extLst>
          </p:cNvPr>
          <p:cNvSpPr txBox="1"/>
          <p:nvPr/>
        </p:nvSpPr>
        <p:spPr>
          <a:xfrm>
            <a:off x="8749677" y="3719013"/>
            <a:ext cx="1044370" cy="369332"/>
          </a:xfrm>
          <a:prstGeom prst="rect">
            <a:avLst/>
          </a:prstGeom>
          <a:noFill/>
        </p:spPr>
        <p:txBody>
          <a:bodyPr wrap="square" rtlCol="0">
            <a:spAutoFit/>
          </a:bodyPr>
          <a:lstStyle/>
          <a:p>
            <a:pPr algn="ctr"/>
            <a:r>
              <a:rPr lang="en-US" dirty="0"/>
              <a:t>10</a:t>
            </a:r>
            <a:r>
              <a:rPr lang="en-US" baseline="30000" dirty="0"/>
              <a:t>th</a:t>
            </a:r>
            <a:r>
              <a:rPr lang="en-US" dirty="0"/>
              <a:t>-12</a:t>
            </a:r>
            <a:r>
              <a:rPr lang="en-US" baseline="30000" dirty="0"/>
              <a:t>th</a:t>
            </a:r>
            <a:r>
              <a:rPr lang="en-US" dirty="0"/>
              <a:t> </a:t>
            </a:r>
          </a:p>
        </p:txBody>
      </p:sp>
      <p:sp>
        <p:nvSpPr>
          <p:cNvPr id="18" name="TextBox 17">
            <a:extLst>
              <a:ext uri="{FF2B5EF4-FFF2-40B4-BE49-F238E27FC236}">
                <a16:creationId xmlns:a16="http://schemas.microsoft.com/office/drawing/2014/main" id="{E04D2199-111B-46EB-93CD-98FACBA0178E}"/>
              </a:ext>
            </a:extLst>
          </p:cNvPr>
          <p:cNvSpPr txBox="1"/>
          <p:nvPr/>
        </p:nvSpPr>
        <p:spPr>
          <a:xfrm>
            <a:off x="436676" y="2305878"/>
            <a:ext cx="1392124" cy="646331"/>
          </a:xfrm>
          <a:prstGeom prst="rect">
            <a:avLst/>
          </a:prstGeom>
          <a:noFill/>
        </p:spPr>
        <p:txBody>
          <a:bodyPr wrap="square" rtlCol="0">
            <a:spAutoFit/>
          </a:bodyPr>
          <a:lstStyle/>
          <a:p>
            <a:r>
              <a:rPr lang="en-US" dirty="0"/>
              <a:t>Test Grade Level Name</a:t>
            </a:r>
          </a:p>
        </p:txBody>
      </p:sp>
      <p:sp>
        <p:nvSpPr>
          <p:cNvPr id="20" name="TextBox 19">
            <a:extLst>
              <a:ext uri="{FF2B5EF4-FFF2-40B4-BE49-F238E27FC236}">
                <a16:creationId xmlns:a16="http://schemas.microsoft.com/office/drawing/2014/main" id="{591EBCDD-91F5-4D2F-BF01-D296B0D47326}"/>
              </a:ext>
            </a:extLst>
          </p:cNvPr>
          <p:cNvSpPr txBox="1"/>
          <p:nvPr/>
        </p:nvSpPr>
        <p:spPr>
          <a:xfrm>
            <a:off x="532616" y="3397205"/>
            <a:ext cx="1392124" cy="923330"/>
          </a:xfrm>
          <a:prstGeom prst="rect">
            <a:avLst/>
          </a:prstGeom>
          <a:noFill/>
        </p:spPr>
        <p:txBody>
          <a:bodyPr wrap="square" rtlCol="0">
            <a:spAutoFit/>
          </a:bodyPr>
          <a:lstStyle/>
          <a:p>
            <a:r>
              <a:rPr lang="en-US" dirty="0"/>
              <a:t>Actual Grade Level assessed</a:t>
            </a:r>
          </a:p>
        </p:txBody>
      </p:sp>
      <p:sp>
        <p:nvSpPr>
          <p:cNvPr id="21" name="TextBox 20">
            <a:extLst>
              <a:ext uri="{FF2B5EF4-FFF2-40B4-BE49-F238E27FC236}">
                <a16:creationId xmlns:a16="http://schemas.microsoft.com/office/drawing/2014/main" id="{3FE921A5-16D5-42AF-B2A3-65039D086F00}"/>
              </a:ext>
            </a:extLst>
          </p:cNvPr>
          <p:cNvSpPr txBox="1"/>
          <p:nvPr/>
        </p:nvSpPr>
        <p:spPr>
          <a:xfrm>
            <a:off x="6028083" y="465910"/>
            <a:ext cx="5009322" cy="1477328"/>
          </a:xfrm>
          <a:prstGeom prst="rect">
            <a:avLst/>
          </a:prstGeom>
          <a:noFill/>
        </p:spPr>
        <p:txBody>
          <a:bodyPr wrap="square" rtlCol="0">
            <a:spAutoFit/>
          </a:bodyPr>
          <a:lstStyle/>
          <a:p>
            <a:r>
              <a:rPr lang="en-US" dirty="0"/>
              <a:t>Each student tests at the level they have completed. For example, 2</a:t>
            </a:r>
            <a:r>
              <a:rPr lang="en-US" baseline="30000" dirty="0"/>
              <a:t>nd</a:t>
            </a:r>
            <a:r>
              <a:rPr lang="en-US" dirty="0"/>
              <a:t> grade has completed 1</a:t>
            </a:r>
            <a:r>
              <a:rPr lang="en-US" baseline="30000" dirty="0"/>
              <a:t>st</a:t>
            </a:r>
            <a:r>
              <a:rPr lang="en-US" dirty="0"/>
              <a:t> grade level information, so they will take the 1</a:t>
            </a:r>
            <a:r>
              <a:rPr lang="en-US" baseline="30000" dirty="0"/>
              <a:t>st</a:t>
            </a:r>
            <a:r>
              <a:rPr lang="en-US" dirty="0"/>
              <a:t> grade level test. Exception: Tests taken after mid-year will assess in the current grade level.</a:t>
            </a:r>
          </a:p>
        </p:txBody>
      </p:sp>
    </p:spTree>
    <p:extLst>
      <p:ext uri="{BB962C8B-B14F-4D97-AF65-F5344CB8AC3E}">
        <p14:creationId xmlns:p14="http://schemas.microsoft.com/office/powerpoint/2010/main" val="2630514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A8A05-7FA5-434B-9E5F-906F43DC0F7C}"/>
              </a:ext>
            </a:extLst>
          </p:cNvPr>
          <p:cNvSpPr>
            <a:spLocks noGrp="1"/>
          </p:cNvSpPr>
          <p:nvPr>
            <p:ph type="title"/>
          </p:nvPr>
        </p:nvSpPr>
        <p:spPr/>
        <p:txBody>
          <a:bodyPr/>
          <a:lstStyle/>
          <a:p>
            <a:r>
              <a:rPr lang="en-US" dirty="0"/>
              <a:t>Who Is It For?</a:t>
            </a:r>
          </a:p>
        </p:txBody>
      </p:sp>
      <p:sp>
        <p:nvSpPr>
          <p:cNvPr id="3" name="Content Placeholder 2">
            <a:extLst>
              <a:ext uri="{FF2B5EF4-FFF2-40B4-BE49-F238E27FC236}">
                <a16:creationId xmlns:a16="http://schemas.microsoft.com/office/drawing/2014/main" id="{936F503F-A94F-4849-B55D-30F0B247DAC2}"/>
              </a:ext>
            </a:extLst>
          </p:cNvPr>
          <p:cNvSpPr>
            <a:spLocks noGrp="1"/>
          </p:cNvSpPr>
          <p:nvPr>
            <p:ph idx="1"/>
          </p:nvPr>
        </p:nvSpPr>
        <p:spPr>
          <a:xfrm>
            <a:off x="677334" y="1544715"/>
            <a:ext cx="8596668" cy="4496647"/>
          </a:xfrm>
        </p:spPr>
        <p:txBody>
          <a:bodyPr>
            <a:normAutofit fontScale="92500" lnSpcReduction="20000"/>
          </a:bodyPr>
          <a:lstStyle/>
          <a:p>
            <a:r>
              <a:rPr lang="en-US" dirty="0"/>
              <a:t>Kindergarten and 1</a:t>
            </a:r>
            <a:r>
              <a:rPr lang="en-US" baseline="30000" dirty="0"/>
              <a:t>st</a:t>
            </a:r>
            <a:r>
              <a:rPr lang="en-US" dirty="0"/>
              <a:t> grade –Kinder Screener</a:t>
            </a:r>
          </a:p>
          <a:p>
            <a:pPr lvl="1"/>
            <a:r>
              <a:rPr lang="en-US" dirty="0"/>
              <a:t>Paper and pencil only</a:t>
            </a:r>
          </a:p>
          <a:p>
            <a:pPr lvl="1"/>
            <a:r>
              <a:rPr lang="en-US" dirty="0"/>
              <a:t>One-on-one</a:t>
            </a:r>
          </a:p>
          <a:p>
            <a:pPr lvl="1"/>
            <a:endParaRPr lang="en-US" dirty="0"/>
          </a:p>
          <a:p>
            <a:pPr lvl="1"/>
            <a:endParaRPr lang="en-US" dirty="0"/>
          </a:p>
          <a:p>
            <a:r>
              <a:rPr lang="en-US" dirty="0"/>
              <a:t>2</a:t>
            </a:r>
            <a:r>
              <a:rPr lang="en-US" baseline="30000" dirty="0"/>
              <a:t>nd</a:t>
            </a:r>
            <a:r>
              <a:rPr lang="en-US" dirty="0"/>
              <a:t> – 4</a:t>
            </a:r>
            <a:r>
              <a:rPr lang="en-US" baseline="30000" dirty="0"/>
              <a:t>th</a:t>
            </a:r>
            <a:r>
              <a:rPr lang="en-US" dirty="0"/>
              <a:t> grade – WIDA Screener</a:t>
            </a:r>
          </a:p>
          <a:p>
            <a:pPr lvl="1"/>
            <a:r>
              <a:rPr lang="en-US" dirty="0"/>
              <a:t>Computer-based and Paper/pencil for WRITING</a:t>
            </a:r>
          </a:p>
          <a:p>
            <a:pPr lvl="1"/>
            <a:r>
              <a:rPr lang="en-US" dirty="0"/>
              <a:t>Group testing </a:t>
            </a:r>
          </a:p>
          <a:p>
            <a:pPr lvl="1"/>
            <a:r>
              <a:rPr lang="en-US" dirty="0"/>
              <a:t>Tests do not all have to start at the same time</a:t>
            </a:r>
          </a:p>
          <a:p>
            <a:pPr marL="457200" lvl="1" indent="0">
              <a:buNone/>
            </a:pPr>
            <a:endParaRPr lang="en-US" dirty="0"/>
          </a:p>
          <a:p>
            <a:r>
              <a:rPr lang="en-US" dirty="0"/>
              <a:t>5</a:t>
            </a:r>
            <a:r>
              <a:rPr lang="en-US" baseline="30000" dirty="0"/>
              <a:t>th</a:t>
            </a:r>
            <a:r>
              <a:rPr lang="en-US" dirty="0"/>
              <a:t>  – 12</a:t>
            </a:r>
            <a:r>
              <a:rPr lang="en-US" baseline="30000" dirty="0"/>
              <a:t>th</a:t>
            </a:r>
            <a:r>
              <a:rPr lang="en-US" dirty="0"/>
              <a:t> grade – WIDA Screener</a:t>
            </a:r>
          </a:p>
          <a:p>
            <a:pPr lvl="1"/>
            <a:r>
              <a:rPr lang="en-US" dirty="0"/>
              <a:t>Computer-based</a:t>
            </a:r>
          </a:p>
          <a:p>
            <a:pPr lvl="1"/>
            <a:r>
              <a:rPr lang="en-US" dirty="0"/>
              <a:t>Group testing </a:t>
            </a:r>
          </a:p>
          <a:p>
            <a:pPr lvl="1"/>
            <a:r>
              <a:rPr lang="en-US" dirty="0"/>
              <a:t>Tests do not all have to start at the same time</a:t>
            </a:r>
          </a:p>
          <a:p>
            <a:pPr lvl="1"/>
            <a:endParaRPr lang="en-US" dirty="0"/>
          </a:p>
          <a:p>
            <a:endParaRPr lang="en-US" dirty="0"/>
          </a:p>
        </p:txBody>
      </p:sp>
    </p:spTree>
    <p:extLst>
      <p:ext uri="{BB962C8B-B14F-4D97-AF65-F5344CB8AC3E}">
        <p14:creationId xmlns:p14="http://schemas.microsoft.com/office/powerpoint/2010/main" val="716737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459D-2D4E-4946-9ED7-C1C6C026083A}"/>
              </a:ext>
            </a:extLst>
          </p:cNvPr>
          <p:cNvSpPr>
            <a:spLocks noGrp="1"/>
          </p:cNvSpPr>
          <p:nvPr>
            <p:ph type="title"/>
          </p:nvPr>
        </p:nvSpPr>
        <p:spPr/>
        <p:txBody>
          <a:bodyPr/>
          <a:lstStyle/>
          <a:p>
            <a:r>
              <a:rPr lang="en-US" dirty="0"/>
              <a:t>1-1 Tests-  Kinder- 2</a:t>
            </a:r>
            <a:r>
              <a:rPr lang="en-US" baseline="30000" dirty="0"/>
              <a:t>nd</a:t>
            </a:r>
            <a:r>
              <a:rPr lang="en-US" dirty="0"/>
              <a:t> Grade</a:t>
            </a:r>
          </a:p>
        </p:txBody>
      </p:sp>
      <p:sp>
        <p:nvSpPr>
          <p:cNvPr id="3" name="Content Placeholder 2">
            <a:extLst>
              <a:ext uri="{FF2B5EF4-FFF2-40B4-BE49-F238E27FC236}">
                <a16:creationId xmlns:a16="http://schemas.microsoft.com/office/drawing/2014/main" id="{C890157B-DAC0-4EE3-9F49-40BAA1AF0344}"/>
              </a:ext>
            </a:extLst>
          </p:cNvPr>
          <p:cNvSpPr>
            <a:spLocks noGrp="1"/>
          </p:cNvSpPr>
          <p:nvPr>
            <p:ph idx="1"/>
          </p:nvPr>
        </p:nvSpPr>
        <p:spPr/>
        <p:txBody>
          <a:bodyPr/>
          <a:lstStyle/>
          <a:p>
            <a:r>
              <a:rPr lang="en-US" dirty="0"/>
              <a:t>Kindergarten- Speaking and Listening only </a:t>
            </a:r>
          </a:p>
          <a:p>
            <a:pPr marL="0" indent="0">
              <a:buNone/>
            </a:pPr>
            <a:endParaRPr lang="en-US" dirty="0"/>
          </a:p>
          <a:p>
            <a:r>
              <a:rPr lang="en-US" dirty="0"/>
              <a:t>1</a:t>
            </a:r>
            <a:r>
              <a:rPr lang="en-US" baseline="30000" dirty="0"/>
              <a:t>st</a:t>
            </a:r>
            <a:r>
              <a:rPr lang="en-US" dirty="0"/>
              <a:t> Grade- (Kindergarten Test) Reading, Writing, Speaking and Listening </a:t>
            </a:r>
          </a:p>
          <a:p>
            <a:pPr lvl="1"/>
            <a:r>
              <a:rPr lang="en-US" dirty="0"/>
              <a:t>Training will need to be completed on the WIDA Website for the Kinder W-APT for K/1 tests  for those assigned to proctor a Kinder/1st test – these proctors will be spoken to individually for these proctoring assignments</a:t>
            </a:r>
          </a:p>
          <a:p>
            <a:pPr lvl="1"/>
            <a:endParaRPr lang="en-US" dirty="0"/>
          </a:p>
          <a:p>
            <a:r>
              <a:rPr lang="en-US" dirty="0"/>
              <a:t>2</a:t>
            </a:r>
            <a:r>
              <a:rPr lang="en-US" baseline="30000" dirty="0"/>
              <a:t>nd</a:t>
            </a:r>
            <a:r>
              <a:rPr lang="en-US" dirty="0"/>
              <a:t> Grade** – Online and Paper/Pencil for Writing</a:t>
            </a:r>
          </a:p>
          <a:p>
            <a:pPr marL="457200" lvl="1" indent="0">
              <a:buNone/>
            </a:pPr>
            <a:r>
              <a:rPr lang="en-US" dirty="0"/>
              <a:t>** These can still test with a group but try to give them a little more attention to ensure they are able to test successfully</a:t>
            </a:r>
          </a:p>
          <a:p>
            <a:pPr marL="457200" lvl="1" indent="0">
              <a:buNone/>
            </a:pPr>
            <a:endParaRPr lang="en-US" dirty="0"/>
          </a:p>
        </p:txBody>
      </p:sp>
    </p:spTree>
    <p:extLst>
      <p:ext uri="{BB962C8B-B14F-4D97-AF65-F5344CB8AC3E}">
        <p14:creationId xmlns:p14="http://schemas.microsoft.com/office/powerpoint/2010/main" val="236347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6"/>
        <p:cNvGrpSpPr/>
        <p:nvPr/>
      </p:nvGrpSpPr>
      <p:grpSpPr>
        <a:xfrm>
          <a:off x="0" y="0"/>
          <a:ext cx="0" cy="0"/>
          <a:chOff x="0" y="0"/>
          <a:chExt cx="0" cy="0"/>
        </a:xfrm>
      </p:grpSpPr>
      <p:sp>
        <p:nvSpPr>
          <p:cNvPr id="1328" name="Shape 1328"/>
          <p:cNvSpPr txBox="1">
            <a:spLocks noGrp="1"/>
          </p:cNvSpPr>
          <p:nvPr>
            <p:ph type="title"/>
          </p:nvPr>
        </p:nvSpPr>
        <p:spPr>
          <a:prstGeom prst="rect">
            <a:avLst/>
          </a:prstGeom>
          <a:noFill/>
          <a:ln>
            <a:noFill/>
          </a:ln>
        </p:spPr>
        <p:txBody>
          <a:bodyPr vert="horz" wrap="square" lIns="68569" tIns="34275" rIns="68569" bIns="34275" rtlCol="0" anchor="ctr" anchorCtr="0">
            <a:noAutofit/>
          </a:bodyPr>
          <a:lstStyle/>
          <a:p>
            <a:pPr indent="-190500">
              <a:spcBef>
                <a:spcPts val="0"/>
              </a:spcBef>
              <a:buClr>
                <a:srgbClr val="3F3F3F"/>
              </a:buClr>
              <a:buSzPts val="4000"/>
            </a:pPr>
            <a:r>
              <a:rPr lang="en-US" dirty="0">
                <a:sym typeface="Arial"/>
              </a:rPr>
              <a:t>WIDA Screener Checklists – Kindergarten</a:t>
            </a:r>
          </a:p>
        </p:txBody>
      </p:sp>
      <p:sp>
        <p:nvSpPr>
          <p:cNvPr id="4" name="TextBox 3">
            <a:extLst>
              <a:ext uri="{FF2B5EF4-FFF2-40B4-BE49-F238E27FC236}">
                <a16:creationId xmlns:a16="http://schemas.microsoft.com/office/drawing/2014/main" id="{CEAF9809-24B6-4CB5-9B00-C956BD42E8FF}"/>
              </a:ext>
            </a:extLst>
          </p:cNvPr>
          <p:cNvSpPr txBox="1"/>
          <p:nvPr/>
        </p:nvSpPr>
        <p:spPr>
          <a:xfrm>
            <a:off x="790113" y="1855433"/>
            <a:ext cx="8744504" cy="3871766"/>
          </a:xfrm>
          <a:prstGeom prst="rect">
            <a:avLst/>
          </a:prstGeom>
          <a:noFill/>
        </p:spPr>
        <p:txBody>
          <a:bodyPr wrap="square">
            <a:spAutoFit/>
          </a:bodyPr>
          <a:lstStyle/>
          <a:p>
            <a:pPr marL="0" marR="0">
              <a:lnSpc>
                <a:spcPct val="107000"/>
              </a:lnSpc>
              <a:spcBef>
                <a:spcPts val="0"/>
              </a:spcBef>
              <a:spcAft>
                <a:spcPts val="800"/>
              </a:spcAft>
            </a:pPr>
            <a:r>
              <a:rPr lang="en-US" sz="1600" b="1" u="sng" dirty="0">
                <a:effectLst/>
                <a:latin typeface="Calibri" panose="020F0502020204030204" pitchFamily="34" charset="0"/>
                <a:ea typeface="Calibri" panose="020F0502020204030204" pitchFamily="34" charset="0"/>
                <a:cs typeface="Times New Roman" panose="02020603050405020304" pitchFamily="18" charset="0"/>
              </a:rPr>
              <a:t>Kindergarten</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 Complete Listening and Speaking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only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Materials Needed: Score sheet, Storybook, Story Cue Cards, Proctor Script– this is a paper-based test only</a:t>
            </a:r>
          </a:p>
          <a:p>
            <a:pPr marL="342900" marR="0" lvl="0" indent="-34290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Walk the student through each section using the script word-for-word</a:t>
            </a:r>
          </a:p>
          <a:p>
            <a:pPr marL="342900" marR="0" lvl="0" indent="-34290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Follow the prompts on the score sheet to score and to know whether to end a section or move on. </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Some students may only complete 1 section of each test. Others may be able to complete all sections. Completion is based on their level of listening to and speaking the English language.</a:t>
            </a:r>
          </a:p>
          <a:p>
            <a:pPr marL="342900" marR="0" lvl="0" indent="-34290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Once the test is complete, take a picture of the score sheet and any pages written on by the student. The scanned copies/pictures should be uploaded to the upload button in the WIDA tab of the Assessments website. If you can’t get this to work, e-mail them to Melissa Carpenter.</a:t>
            </a:r>
          </a:p>
          <a:p>
            <a:pPr marL="742950" marR="0" lvl="1" indent="-285750">
              <a:lnSpc>
                <a:spcPct val="107000"/>
              </a:lnSpc>
              <a:spcBef>
                <a:spcPts val="0"/>
              </a:spcBef>
              <a:spcAft>
                <a:spcPts val="0"/>
              </a:spcAft>
              <a:buFont typeface="Courier New" panose="02070309020205020404" pitchFamily="49" charset="0"/>
              <a:buChar char="o"/>
            </a:pPr>
            <a:r>
              <a:rPr lang="en-US" sz="1600" dirty="0" err="1">
                <a:effectLst/>
                <a:latin typeface="Calibri" panose="020F0502020204030204" pitchFamily="34" charset="0"/>
                <a:ea typeface="Calibri" panose="020F0502020204030204" pitchFamily="34" charset="0"/>
                <a:cs typeface="Times New Roman" panose="02020603050405020304" pitchFamily="18" charset="0"/>
              </a:rPr>
              <a:t>CamScanner</a:t>
            </a:r>
            <a:r>
              <a:rPr lang="en-US" sz="1600" dirty="0">
                <a:effectLst/>
                <a:latin typeface="Calibri" panose="020F0502020204030204" pitchFamily="34" charset="0"/>
                <a:ea typeface="Calibri" panose="020F0502020204030204" pitchFamily="34" charset="0"/>
                <a:cs typeface="Times New Roman" panose="02020603050405020304" pitchFamily="18" charset="0"/>
              </a:rPr>
              <a:t> is a great free app as a phone scanner or just take a nice,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clear</a:t>
            </a:r>
            <a:r>
              <a:rPr lang="en-US" sz="1600" dirty="0">
                <a:effectLst/>
                <a:latin typeface="Calibri" panose="020F0502020204030204" pitchFamily="34" charset="0"/>
                <a:ea typeface="Calibri" panose="020F0502020204030204" pitchFamily="34" charset="0"/>
                <a:cs typeface="Times New Roman" panose="02020603050405020304" pitchFamily="18" charset="0"/>
              </a:rPr>
              <a:t> photo of each page.</a:t>
            </a: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It is VITAL that you don’t forget to take the picture/scan the test and send it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the same</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day</a:t>
            </a:r>
            <a:r>
              <a:rPr lang="en-US" sz="1600" dirty="0">
                <a:effectLst/>
                <a:latin typeface="Calibri" panose="020F0502020204030204" pitchFamily="34" charset="0"/>
                <a:ea typeface="Calibri" panose="020F0502020204030204" pitchFamily="34" charset="0"/>
                <a:cs typeface="Times New Roman" panose="02020603050405020304" pitchFamily="18" charset="0"/>
              </a:rPr>
              <a:t> as the test since the ELL staff will be waiting to score the student’s test that day.</a:t>
            </a:r>
          </a:p>
        </p:txBody>
      </p:sp>
    </p:spTree>
    <p:extLst>
      <p:ext uri="{BB962C8B-B14F-4D97-AF65-F5344CB8AC3E}">
        <p14:creationId xmlns:p14="http://schemas.microsoft.com/office/powerpoint/2010/main" val="10197886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3890</TotalTime>
  <Words>2317</Words>
  <Application>Microsoft Office PowerPoint</Application>
  <PresentationFormat>Widescreen</PresentationFormat>
  <Paragraphs>219</Paragraphs>
  <Slides>31</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Courier New</vt:lpstr>
      <vt:lpstr>Symbol</vt:lpstr>
      <vt:lpstr>Trebuchet MS</vt:lpstr>
      <vt:lpstr>Wingdings</vt:lpstr>
      <vt:lpstr>Wingdings 3</vt:lpstr>
      <vt:lpstr>Facet</vt:lpstr>
      <vt:lpstr>WIDA Screener Training </vt:lpstr>
      <vt:lpstr>Please type your name into the chat for attendance.</vt:lpstr>
      <vt:lpstr>Meeting Agenda</vt:lpstr>
      <vt:lpstr>What’s New This Year</vt:lpstr>
      <vt:lpstr>WIDA Screener Purpose</vt:lpstr>
      <vt:lpstr>Grade-Level Cluster </vt:lpstr>
      <vt:lpstr>Who Is It For?</vt:lpstr>
      <vt:lpstr>1-1 Tests-  Kinder- 2nd Grade</vt:lpstr>
      <vt:lpstr>WIDA Screener Checklists – Kindergarten</vt:lpstr>
      <vt:lpstr>WIDA Screener Checklists – 1st</vt:lpstr>
      <vt:lpstr>WIDA Screener Checklists – 2nd – 4th</vt:lpstr>
      <vt:lpstr>WIDA Screener Checklists – 5th – 12th </vt:lpstr>
      <vt:lpstr>WIDA Screener Online: Materials</vt:lpstr>
      <vt:lpstr>Getting Ready for the Test</vt:lpstr>
      <vt:lpstr>Preparing The Test Room</vt:lpstr>
      <vt:lpstr>Logging Students Into The Test</vt:lpstr>
      <vt:lpstr>WIDA Screener Online: Student Test Ticket</vt:lpstr>
      <vt:lpstr>WIDA Screener Online: Launching DRC Insight</vt:lpstr>
      <vt:lpstr>WIDA Screener Online: Student Login</vt:lpstr>
      <vt:lpstr>WIDA Screener Online: Student Begins</vt:lpstr>
      <vt:lpstr>Do’s and Don’ts</vt:lpstr>
      <vt:lpstr>More Do’s for Online Testing</vt:lpstr>
      <vt:lpstr>Approximate Times For Screener Online</vt:lpstr>
      <vt:lpstr>Confirming  and Reschedules Prior To Testing</vt:lpstr>
      <vt:lpstr>Attendance &amp; Reschedules</vt:lpstr>
      <vt:lpstr>Let’s Go To Testing Nirvana</vt:lpstr>
      <vt:lpstr>Materials</vt:lpstr>
      <vt:lpstr>Assessments Website…Let’s Go!</vt:lpstr>
      <vt:lpstr>WIDA Portal</vt:lpstr>
      <vt:lpstr>Computer Set-Up</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WIDA Screener Training</dc:title>
  <dc:creator>Carpenter, Melissa (CPOA Teacher)</dc:creator>
  <cp:lastModifiedBy>Carpenter, Melissa (CODCA Teacher)</cp:lastModifiedBy>
  <cp:revision>11</cp:revision>
  <dcterms:created xsi:type="dcterms:W3CDTF">2020-10-23T17:40:24Z</dcterms:created>
  <dcterms:modified xsi:type="dcterms:W3CDTF">2022-08-16T19:02:08Z</dcterms:modified>
</cp:coreProperties>
</file>